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Lst>
  <p:sldSz cx="1219199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hero-bg.png"/>
          <p:cNvPicPr>
            <a:picLocks noChangeAspect="1"/>
          </p:cNvPicPr>
          <p:nvPr/>
        </p:nvPicPr>
        <p:blipFill>
          <a:blip r:embed="rId2"/>
          <a:stretch>
            <a:fillRect/>
          </a:stretch>
        </p:blipFill>
        <p:spPr>
          <a:xfrm>
            <a:off x="0" y="0"/>
            <a:ext cx="12191999" cy="6858000"/>
          </a:xfrm>
          <a:prstGeom prst="rect">
            <a:avLst/>
          </a:prstGeom>
        </p:spPr>
      </p:pic>
      <p:pic>
        <p:nvPicPr>
          <p:cNvPr id="3" name="Picture 2" descr="logo-white.png"/>
          <p:cNvPicPr>
            <a:picLocks noChangeAspect="1"/>
          </p:cNvPicPr>
          <p:nvPr/>
        </p:nvPicPr>
        <p:blipFill>
          <a:blip r:embed="rId3"/>
          <a:stretch>
            <a:fillRect/>
          </a:stretch>
        </p:blipFill>
        <p:spPr>
          <a:xfrm>
            <a:off x="566928" y="384048"/>
            <a:ext cx="2334409" cy="256032"/>
          </a:xfrm>
          <a:prstGeom prst="rect">
            <a:avLst/>
          </a:prstGeom>
        </p:spPr>
      </p:pic>
      <p:sp>
        <p:nvSpPr>
          <p:cNvPr id="4" name="TextBox 3"/>
          <p:cNvSpPr txBox="1"/>
          <p:nvPr/>
        </p:nvSpPr>
        <p:spPr>
          <a:xfrm>
            <a:off x="7680960" y="384048"/>
            <a:ext cx="3931920" cy="274320"/>
          </a:xfrm>
          <a:prstGeom prst="rect">
            <a:avLst/>
          </a:prstGeom>
          <a:noFill/>
        </p:spPr>
        <p:txBody>
          <a:bodyPr wrap="square"/>
          <a:lstStyle/>
          <a:p>
            <a:pPr algn="r">
              <a:spcBef>
                <a:spcPts val="0"/>
              </a:spcBef>
              <a:spcAft>
                <a:spcPts val="0"/>
              </a:spcAft>
            </a:pPr>
            <a:r>
              <a:rPr sz="1100" b="0" i="0">
                <a:solidFill>
                  <a:srgbClr val="9FB4D6"/>
                </a:solidFill>
                <a:latin typeface="Helvetica Neue"/>
                <a:ea typeface="Noto Sans CJK SC"/>
                <a:cs typeface="Noto Sans CJK SC"/>
              </a:rPr>
              <a:t>LTL  ·  Standard Operating Procedure</a:t>
            </a:r>
          </a:p>
        </p:txBody>
      </p:sp>
      <p:sp>
        <p:nvSpPr>
          <p:cNvPr id="5" name="Rectangle 4"/>
          <p:cNvSpPr/>
          <p:nvPr/>
        </p:nvSpPr>
        <p:spPr>
          <a:xfrm>
            <a:off x="566928" y="1691640"/>
            <a:ext cx="384048" cy="38100"/>
          </a:xfrm>
          <a:prstGeom prst="rect">
            <a:avLst/>
          </a:prstGeom>
          <a:solidFill>
            <a:srgbClr val="4FBE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42416" y="1572768"/>
            <a:ext cx="11064240" cy="329184"/>
          </a:xfrm>
          <a:prstGeom prst="rect">
            <a:avLst/>
          </a:prstGeom>
          <a:noFill/>
        </p:spPr>
        <p:txBody>
          <a:bodyPr wrap="square"/>
          <a:lstStyle/>
          <a:p>
            <a:pPr algn="l">
              <a:spcBef>
                <a:spcPts val="0"/>
              </a:spcBef>
              <a:spcAft>
                <a:spcPts val="0"/>
              </a:spcAft>
            </a:pPr>
            <a:r>
              <a:rPr sz="1300" b="1" i="0">
                <a:solidFill>
                  <a:srgbClr val="4FBE7A"/>
                </a:solidFill>
                <a:latin typeface="Helvetica Neue"/>
                <a:ea typeface="Noto Sans CJK SC"/>
                <a:cs typeface="Noto Sans CJK SC"/>
              </a:rPr>
              <a:t>CUSTOMER OPERATING GUIDE</a:t>
            </a:r>
          </a:p>
        </p:txBody>
      </p:sp>
      <p:sp>
        <p:nvSpPr>
          <p:cNvPr id="7" name="TextBox 6"/>
          <p:cNvSpPr txBox="1"/>
          <p:nvPr/>
        </p:nvSpPr>
        <p:spPr>
          <a:xfrm>
            <a:off x="566928" y="1965960"/>
            <a:ext cx="10972800" cy="1874519"/>
          </a:xfrm>
          <a:prstGeom prst="rect">
            <a:avLst/>
          </a:prstGeom>
          <a:noFill/>
        </p:spPr>
        <p:txBody>
          <a:bodyPr wrap="square"/>
          <a:lstStyle/>
          <a:p>
            <a:pPr algn="l">
              <a:spcBef>
                <a:spcPts val="0"/>
              </a:spcBef>
              <a:spcAft>
                <a:spcPts val="400"/>
              </a:spcAft>
            </a:pPr>
            <a:r>
              <a:rPr sz="3400" b="1" i="0">
                <a:solidFill>
                  <a:srgbClr val="FFFFFF"/>
                </a:solidFill>
                <a:latin typeface="Helvetica Neue"/>
                <a:ea typeface="Noto Sans CJK SC"/>
                <a:cs typeface="Noto Sans CJK SC"/>
              </a:rPr>
              <a:t>The Complete Guide to Shipping</a:t>
            </a:r>
          </a:p>
          <a:p>
            <a:pPr>
              <a:spcAft>
                <a:spcPts val="0"/>
              </a:spcAft>
            </a:pPr>
            <a:r>
              <a:rPr sz="3400" b="1" i="0">
                <a:solidFill>
                  <a:srgbClr val="4FBE7A"/>
                </a:solidFill>
                <a:latin typeface="Helvetica Neue"/>
                <a:ea typeface="Noto Sans CJK SC"/>
                <a:cs typeface="Noto Sans CJK SC"/>
              </a:rPr>
              <a:t>less-than-truckload (LTL)</a:t>
            </a:r>
            <a:r>
              <a:rPr sz="3400" b="1" i="0">
                <a:solidFill>
                  <a:srgbClr val="FFFFFF"/>
                </a:solidFill>
                <a:latin typeface="Helvetica Neue"/>
                <a:ea typeface="Noto Sans CJK SC"/>
                <a:cs typeface="Noto Sans CJK SC"/>
              </a:rPr>
              <a:t> in the US</a:t>
            </a:r>
          </a:p>
        </p:txBody>
      </p:sp>
      <p:sp>
        <p:nvSpPr>
          <p:cNvPr id="8" name="TextBox 7"/>
          <p:cNvSpPr txBox="1"/>
          <p:nvPr/>
        </p:nvSpPr>
        <p:spPr>
          <a:xfrm>
            <a:off x="566928" y="3977639"/>
            <a:ext cx="10241280" cy="1325880"/>
          </a:xfrm>
          <a:prstGeom prst="rect">
            <a:avLst/>
          </a:prstGeom>
          <a:noFill/>
        </p:spPr>
        <p:txBody>
          <a:bodyPr wrap="square"/>
          <a:lstStyle/>
          <a:p>
            <a:pPr algn="l">
              <a:spcBef>
                <a:spcPts val="0"/>
              </a:spcBef>
              <a:spcAft>
                <a:spcPts val="0"/>
              </a:spcAft>
            </a:pPr>
            <a:r>
              <a:rPr sz="1600" b="0" i="0">
                <a:solidFill>
                  <a:srgbClr val="C9D2DF"/>
                </a:solidFill>
                <a:latin typeface="Helvetica Neue"/>
                <a:ea typeface="Noto Sans CJK SC"/>
                <a:cs typeface="Noto Sans CJK SC"/>
              </a:rPr>
              <a:t>Everything your team needs to ship LTL with confidence: how the network actually works, what the carriers will and will not do, where the costs come from, and how to set the right expectations with your own customers (the businesses and people you ship to).</a:t>
            </a:r>
          </a:p>
        </p:txBody>
      </p:sp>
      <p:sp>
        <p:nvSpPr>
          <p:cNvPr id="9" name="TextBox 8"/>
          <p:cNvSpPr txBox="1"/>
          <p:nvPr/>
        </p:nvSpPr>
        <p:spPr>
          <a:xfrm>
            <a:off x="566928" y="5989320"/>
            <a:ext cx="5486400" cy="292608"/>
          </a:xfrm>
          <a:prstGeom prst="rect">
            <a:avLst/>
          </a:prstGeom>
          <a:noFill/>
        </p:spPr>
        <p:txBody>
          <a:bodyPr wrap="square"/>
          <a:lstStyle/>
          <a:p>
            <a:pPr algn="l">
              <a:spcBef>
                <a:spcPts val="0"/>
              </a:spcBef>
              <a:spcAft>
                <a:spcPts val="0"/>
              </a:spcAft>
            </a:pPr>
            <a:r>
              <a:rPr sz="1200" b="1" i="0">
                <a:solidFill>
                  <a:srgbClr val="4FBE7A"/>
                </a:solidFill>
                <a:latin typeface="Helvetica Neue"/>
                <a:ea typeface="Noto Sans CJK SC"/>
                <a:cs typeface="Noto Sans CJK SC"/>
              </a:rPr>
              <a:t>VERSION  2026.1</a:t>
            </a:r>
          </a:p>
        </p:txBody>
      </p:sp>
      <p:sp>
        <p:nvSpPr>
          <p:cNvPr id="10" name="TextBox 9"/>
          <p:cNvSpPr txBox="1"/>
          <p:nvPr/>
        </p:nvSpPr>
        <p:spPr>
          <a:xfrm>
            <a:off x="7680960" y="5989320"/>
            <a:ext cx="3931920" cy="292608"/>
          </a:xfrm>
          <a:prstGeom prst="rect">
            <a:avLst/>
          </a:prstGeom>
          <a:noFill/>
        </p:spPr>
        <p:txBody>
          <a:bodyPr wrap="square"/>
          <a:lstStyle/>
          <a:p>
            <a:pPr algn="r">
              <a:spcBef>
                <a:spcPts val="0"/>
              </a:spcBef>
              <a:spcAft>
                <a:spcPts val="0"/>
              </a:spcAft>
            </a:pPr>
            <a:r>
              <a:rPr sz="1200" b="0" i="0">
                <a:solidFill>
                  <a:srgbClr val="7E8BA0"/>
                </a:solidFill>
                <a:latin typeface="Helvetica Neue"/>
                <a:ea typeface="Noto Sans CJK SC"/>
                <a:cs typeface="Noto Sans CJK SC"/>
              </a:rPr>
              <a:t>Mothership</a:t>
            </a:r>
          </a:p>
        </p:txBody>
      </p:sp>
      <p:sp>
        <p:nvSpPr>
          <p:cNvPr id="11" name="TextBox 10"/>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7E8BA0"/>
                </a:solidFill>
                <a:latin typeface="Helvetica Neue"/>
                <a:ea typeface="Noto Sans CJK SC"/>
                <a:cs typeface="Noto Sans CJK SC"/>
              </a:rPr>
              <a:t>mothership.com/ltl-guide</a:t>
            </a:r>
          </a:p>
        </p:txBody>
      </p:sp>
      <p:sp>
        <p:nvSpPr>
          <p:cNvPr id="12" name="TextBox 11"/>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7E8BA0"/>
                </a:solidFill>
                <a:latin typeface="Helvetica Neue"/>
                <a:ea typeface="Noto Sans CJK SC"/>
                <a:cs typeface="Noto Sans CJK SC"/>
              </a:rPr>
              <a:t>2026.1   1 / 42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TextBox 3"/>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CONTENTS</a:t>
            </a:r>
          </a:p>
        </p:txBody>
      </p:sp>
      <p:sp>
        <p:nvSpPr>
          <p:cNvPr id="5" name="Rectangle 4"/>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What's inside</a:t>
            </a:r>
          </a:p>
        </p:txBody>
      </p:sp>
      <p:sp>
        <p:nvSpPr>
          <p:cNvPr id="7" name="TextBox 6"/>
          <p:cNvSpPr txBox="1"/>
          <p:nvPr/>
        </p:nvSpPr>
        <p:spPr>
          <a:xfrm>
            <a:off x="566928" y="1325880"/>
            <a:ext cx="5212080" cy="5029200"/>
          </a:xfrm>
          <a:prstGeom prst="rect">
            <a:avLst/>
          </a:prstGeom>
          <a:noFill/>
        </p:spPr>
        <p:txBody>
          <a:bodyPr wrap="square"/>
          <a:lstStyle/>
          <a:p>
            <a:pPr>
              <a:spcAft>
                <a:spcPts val="700"/>
              </a:spcAft>
            </a:pPr>
            <a:r>
              <a:rPr sz="1200" b="1" i="0">
                <a:solidFill>
                  <a:srgbClr val="3F8D51"/>
                </a:solidFill>
                <a:latin typeface="Helvetica Neue"/>
                <a:ea typeface="Noto Sans CJK SC"/>
                <a:cs typeface="Noto Sans CJK SC"/>
              </a:rPr>
              <a:t>01   </a:t>
            </a:r>
            <a:r>
              <a:rPr sz="1400" b="0" i="0">
                <a:solidFill>
                  <a:srgbClr val="0B0E12"/>
                </a:solidFill>
                <a:latin typeface="Helvetica Neue"/>
                <a:ea typeface="Noto Sans CJK SC"/>
                <a:cs typeface="Noto Sans CJK SC"/>
              </a:rPr>
              <a:t>How to use this guide</a:t>
            </a:r>
          </a:p>
          <a:p>
            <a:pPr>
              <a:spcAft>
                <a:spcPts val="700"/>
              </a:spcAft>
            </a:pPr>
            <a:r>
              <a:rPr sz="1200" b="1" i="0">
                <a:solidFill>
                  <a:srgbClr val="3F8D51"/>
                </a:solidFill>
                <a:latin typeface="Helvetica Neue"/>
                <a:ea typeface="Noto Sans CJK SC"/>
                <a:cs typeface="Noto Sans CJK SC"/>
              </a:rPr>
              <a:t>02   </a:t>
            </a:r>
            <a:r>
              <a:rPr sz="1400" b="0" i="0">
                <a:solidFill>
                  <a:srgbClr val="0B0E12"/>
                </a:solidFill>
                <a:latin typeface="Helvetica Neue"/>
                <a:ea typeface="Noto Sans CJK SC"/>
                <a:cs typeface="Noto Sans CJK SC"/>
              </a:rPr>
              <a:t>How the LTL network physically works</a:t>
            </a:r>
          </a:p>
          <a:p>
            <a:pPr>
              <a:spcAft>
                <a:spcPts val="700"/>
              </a:spcAft>
            </a:pPr>
            <a:r>
              <a:rPr sz="1200" b="1" i="0">
                <a:solidFill>
                  <a:srgbClr val="3F8D51"/>
                </a:solidFill>
                <a:latin typeface="Helvetica Neue"/>
                <a:ea typeface="Noto Sans CJK SC"/>
                <a:cs typeface="Noto Sans CJK SC"/>
              </a:rPr>
              <a:t>03   </a:t>
            </a:r>
            <a:r>
              <a:rPr sz="1400" b="0" i="0">
                <a:solidFill>
                  <a:srgbClr val="0B0E12"/>
                </a:solidFill>
                <a:latin typeface="Helvetica Neue"/>
                <a:ea typeface="Noto Sans CJK SC"/>
                <a:cs typeface="Noto Sans CJK SC"/>
              </a:rPr>
              <a:t>When to ship LTL, and when not to</a:t>
            </a:r>
          </a:p>
          <a:p>
            <a:pPr>
              <a:spcAft>
                <a:spcPts val="700"/>
              </a:spcAft>
            </a:pPr>
            <a:r>
              <a:rPr sz="1200" b="1" i="0">
                <a:solidFill>
                  <a:srgbClr val="3F8D51"/>
                </a:solidFill>
                <a:latin typeface="Helvetica Neue"/>
                <a:ea typeface="Noto Sans CJK SC"/>
                <a:cs typeface="Noto Sans CJK SC"/>
              </a:rPr>
              <a:t>04   </a:t>
            </a:r>
            <a:r>
              <a:rPr sz="1400" b="0" i="0">
                <a:solidFill>
                  <a:srgbClr val="0B0E12"/>
                </a:solidFill>
                <a:latin typeface="Helvetica Neue"/>
                <a:ea typeface="Noto Sans CJK SC"/>
                <a:cs typeface="Noto Sans CJK SC"/>
              </a:rPr>
              <a:t>The top 25 U.S. LTL carriers by revenue</a:t>
            </a:r>
          </a:p>
          <a:p>
            <a:pPr>
              <a:spcAft>
                <a:spcPts val="700"/>
              </a:spcAft>
            </a:pPr>
            <a:r>
              <a:rPr sz="1200" b="1" i="0">
                <a:solidFill>
                  <a:srgbClr val="3F8D51"/>
                </a:solidFill>
                <a:latin typeface="Helvetica Neue"/>
                <a:ea typeface="Noto Sans CJK SC"/>
                <a:cs typeface="Noto Sans CJK SC"/>
              </a:rPr>
              <a:t>05   </a:t>
            </a:r>
            <a:r>
              <a:rPr sz="1400" b="0" i="0">
                <a:solidFill>
                  <a:srgbClr val="0B0E12"/>
                </a:solidFill>
                <a:latin typeface="Helvetica Neue"/>
                <a:ea typeface="Noto Sans CJK SC"/>
                <a:cs typeface="Noto Sans CJK SC"/>
              </a:rPr>
              <a:t>Direct versus interline carriers</a:t>
            </a:r>
          </a:p>
          <a:p>
            <a:pPr>
              <a:spcAft>
                <a:spcPts val="700"/>
              </a:spcAft>
            </a:pPr>
            <a:r>
              <a:rPr sz="1200" b="1" i="0">
                <a:solidFill>
                  <a:srgbClr val="3F8D51"/>
                </a:solidFill>
                <a:latin typeface="Helvetica Neue"/>
                <a:ea typeface="Noto Sans CJK SC"/>
                <a:cs typeface="Noto Sans CJK SC"/>
              </a:rPr>
              <a:t>06   </a:t>
            </a:r>
            <a:r>
              <a:rPr sz="1400" b="0" i="0">
                <a:solidFill>
                  <a:srgbClr val="0B0E12"/>
                </a:solidFill>
                <a:latin typeface="Helvetica Neue"/>
                <a:ea typeface="Noto Sans CJK SC"/>
                <a:cs typeface="Noto Sans CJK SC"/>
              </a:rPr>
              <a:t>Liftgates, pallets and equipment limits</a:t>
            </a:r>
          </a:p>
          <a:p>
            <a:pPr>
              <a:spcAft>
                <a:spcPts val="700"/>
              </a:spcAft>
            </a:pPr>
            <a:r>
              <a:rPr sz="1200" b="1" i="0">
                <a:solidFill>
                  <a:srgbClr val="3F8D51"/>
                </a:solidFill>
                <a:latin typeface="Helvetica Neue"/>
                <a:ea typeface="Noto Sans CJK SC"/>
                <a:cs typeface="Noto Sans CJK SC"/>
              </a:rPr>
              <a:t>07   </a:t>
            </a:r>
            <a:r>
              <a:rPr sz="1400" b="0" i="0">
                <a:solidFill>
                  <a:srgbClr val="0B0E12"/>
                </a:solidFill>
                <a:latin typeface="Helvetica Neue"/>
                <a:ea typeface="Noto Sans CJK SC"/>
                <a:cs typeface="Noto Sans CJK SC"/>
              </a:rPr>
              <a:t>Density, freight class and the 2025 NMFC changes</a:t>
            </a:r>
          </a:p>
          <a:p>
            <a:pPr>
              <a:spcAft>
                <a:spcPts val="700"/>
              </a:spcAft>
            </a:pPr>
            <a:r>
              <a:rPr sz="1200" b="1" i="0">
                <a:solidFill>
                  <a:srgbClr val="3F8D51"/>
                </a:solidFill>
                <a:latin typeface="Helvetica Neue"/>
                <a:ea typeface="Noto Sans CJK SC"/>
                <a:cs typeface="Noto Sans CJK SC"/>
              </a:rPr>
              <a:t>08   </a:t>
            </a:r>
            <a:r>
              <a:rPr sz="1400" b="0" i="0">
                <a:solidFill>
                  <a:srgbClr val="0B0E12"/>
                </a:solidFill>
                <a:latin typeface="Helvetica Neue"/>
                <a:ea typeface="Noto Sans CJK SC"/>
                <a:cs typeface="Noto Sans CJK SC"/>
              </a:rPr>
              <a:t>Extra freight services (accessorials) explained</a:t>
            </a:r>
          </a:p>
          <a:p>
            <a:pPr>
              <a:spcAft>
                <a:spcPts val="700"/>
              </a:spcAft>
            </a:pPr>
            <a:r>
              <a:rPr sz="1200" b="1" i="0">
                <a:solidFill>
                  <a:srgbClr val="3F8D51"/>
                </a:solidFill>
                <a:latin typeface="Helvetica Neue"/>
                <a:ea typeface="Noto Sans CJK SC"/>
                <a:cs typeface="Noto Sans CJK SC"/>
              </a:rPr>
              <a:t>09   </a:t>
            </a:r>
            <a:r>
              <a:rPr sz="1400" b="0" i="0">
                <a:solidFill>
                  <a:srgbClr val="0B0E12"/>
                </a:solidFill>
                <a:latin typeface="Helvetica Neue"/>
                <a:ea typeface="Noto Sans CJK SC"/>
                <a:cs typeface="Noto Sans CJK SC"/>
              </a:rPr>
              <a:t>Pickup and delivery windows</a:t>
            </a:r>
          </a:p>
          <a:p>
            <a:pPr>
              <a:spcAft>
                <a:spcPts val="700"/>
              </a:spcAft>
            </a:pPr>
            <a:r>
              <a:rPr sz="1200" b="1" i="0">
                <a:solidFill>
                  <a:srgbClr val="3F8D51"/>
                </a:solidFill>
                <a:latin typeface="Helvetica Neue"/>
                <a:ea typeface="Noto Sans CJK SC"/>
                <a:cs typeface="Noto Sans CJK SC"/>
              </a:rPr>
              <a:t>10   </a:t>
            </a:r>
            <a:r>
              <a:rPr sz="1400" b="0" i="0">
                <a:solidFill>
                  <a:srgbClr val="0B0E12"/>
                </a:solidFill>
                <a:latin typeface="Helvetica Neue"/>
                <a:ea typeface="Noto Sans CJK SC"/>
                <a:cs typeface="Noto Sans CJK SC"/>
              </a:rPr>
              <a:t>Transit times are estimates, not promises</a:t>
            </a:r>
          </a:p>
          <a:p>
            <a:pPr>
              <a:spcAft>
                <a:spcPts val="700"/>
              </a:spcAft>
            </a:pPr>
            <a:r>
              <a:rPr sz="1200" b="1" i="0">
                <a:solidFill>
                  <a:srgbClr val="3F8D51"/>
                </a:solidFill>
                <a:latin typeface="Helvetica Neue"/>
                <a:ea typeface="Noto Sans CJK SC"/>
                <a:cs typeface="Noto Sans CJK SC"/>
              </a:rPr>
              <a:t>11   </a:t>
            </a:r>
            <a:r>
              <a:rPr sz="1400" b="0" i="0">
                <a:solidFill>
                  <a:srgbClr val="0B0E12"/>
                </a:solidFill>
                <a:latin typeface="Helvetica Neue"/>
                <a:ea typeface="Noto Sans CJK SC"/>
                <a:cs typeface="Noto Sans CJK SC"/>
              </a:rPr>
              <a:t>Shipment size and capacity limits</a:t>
            </a:r>
          </a:p>
          <a:p>
            <a:pPr>
              <a:spcAft>
                <a:spcPts val="700"/>
              </a:spcAft>
            </a:pPr>
            <a:r>
              <a:rPr sz="1200" b="1" i="0">
                <a:solidFill>
                  <a:srgbClr val="3F8D51"/>
                </a:solidFill>
                <a:latin typeface="Helvetica Neue"/>
                <a:ea typeface="Noto Sans CJK SC"/>
                <a:cs typeface="Noto Sans CJK SC"/>
              </a:rPr>
              <a:t>12   </a:t>
            </a:r>
            <a:r>
              <a:rPr sz="1400" b="0" i="0">
                <a:solidFill>
                  <a:srgbClr val="0B0E12"/>
                </a:solidFill>
                <a:latin typeface="Helvetica Neue"/>
                <a:ea typeface="Noto Sans CJK SC"/>
                <a:cs typeface="Noto Sans CJK SC"/>
              </a:rPr>
              <a:t>Free wait time and wait-time fee (detention)</a:t>
            </a:r>
          </a:p>
          <a:p>
            <a:pPr>
              <a:spcAft>
                <a:spcPts val="700"/>
              </a:spcAft>
            </a:pPr>
            <a:r>
              <a:rPr sz="1200" b="1" i="0">
                <a:solidFill>
                  <a:srgbClr val="3F8D51"/>
                </a:solidFill>
                <a:latin typeface="Helvetica Neue"/>
                <a:ea typeface="Noto Sans CJK SC"/>
                <a:cs typeface="Noto Sans CJK SC"/>
              </a:rPr>
              <a:t>13   </a:t>
            </a:r>
            <a:r>
              <a:rPr sz="1400" b="0" i="0">
                <a:solidFill>
                  <a:srgbClr val="0B0E12"/>
                </a:solidFill>
                <a:latin typeface="Helvetica Neue"/>
                <a:ea typeface="Noto Sans CJK SC"/>
                <a:cs typeface="Noto Sans CJK SC"/>
              </a:rPr>
              <a:t>Free storage and why cross-docks charge</a:t>
            </a:r>
          </a:p>
        </p:txBody>
      </p:sp>
      <p:sp>
        <p:nvSpPr>
          <p:cNvPr id="8" name="TextBox 7"/>
          <p:cNvSpPr txBox="1"/>
          <p:nvPr/>
        </p:nvSpPr>
        <p:spPr>
          <a:xfrm>
            <a:off x="6446520" y="1325880"/>
            <a:ext cx="5212080" cy="5029200"/>
          </a:xfrm>
          <a:prstGeom prst="rect">
            <a:avLst/>
          </a:prstGeom>
          <a:noFill/>
        </p:spPr>
        <p:txBody>
          <a:bodyPr wrap="square"/>
          <a:lstStyle/>
          <a:p>
            <a:pPr>
              <a:spcAft>
                <a:spcPts val="700"/>
              </a:spcAft>
            </a:pPr>
            <a:r>
              <a:rPr sz="1200" b="1" i="0">
                <a:solidFill>
                  <a:srgbClr val="3F8D51"/>
                </a:solidFill>
                <a:latin typeface="Helvetica Neue"/>
                <a:ea typeface="Noto Sans CJK SC"/>
                <a:cs typeface="Noto Sans CJK SC"/>
              </a:rPr>
              <a:t>14   </a:t>
            </a:r>
            <a:r>
              <a:rPr sz="1400" b="0" i="0">
                <a:solidFill>
                  <a:srgbClr val="0B0E12"/>
                </a:solidFill>
                <a:latin typeface="Helvetica Neue"/>
                <a:ea typeface="Noto Sans CJK SC"/>
                <a:cs typeface="Noto Sans CJK SC"/>
              </a:rPr>
              <a:t>Certified scales, dimensionalizers and rebills</a:t>
            </a:r>
          </a:p>
          <a:p>
            <a:pPr>
              <a:spcAft>
                <a:spcPts val="700"/>
              </a:spcAft>
            </a:pPr>
            <a:r>
              <a:rPr sz="1200" b="1" i="0">
                <a:solidFill>
                  <a:srgbClr val="3F8D51"/>
                </a:solidFill>
                <a:latin typeface="Helvetica Neue"/>
                <a:ea typeface="Noto Sans CJK SC"/>
                <a:cs typeface="Noto Sans CJK SC"/>
              </a:rPr>
              <a:t>15   </a:t>
            </a:r>
            <a:r>
              <a:rPr sz="1400" b="0" i="0">
                <a:solidFill>
                  <a:srgbClr val="0B0E12"/>
                </a:solidFill>
                <a:latin typeface="Helvetica Neue"/>
                <a:ea typeface="Noto Sans CJK SC"/>
                <a:cs typeface="Noto Sans CJK SC"/>
              </a:rPr>
              <a:t>Rebill disputes and timelines</a:t>
            </a:r>
          </a:p>
          <a:p>
            <a:pPr>
              <a:spcAft>
                <a:spcPts val="700"/>
              </a:spcAft>
            </a:pPr>
            <a:r>
              <a:rPr sz="1200" b="1" i="0">
                <a:solidFill>
                  <a:srgbClr val="3F8D51"/>
                </a:solidFill>
                <a:latin typeface="Helvetica Neue"/>
                <a:ea typeface="Noto Sans CJK SC"/>
                <a:cs typeface="Noto Sans CJK SC"/>
              </a:rPr>
              <a:t>16   </a:t>
            </a:r>
            <a:r>
              <a:rPr sz="1400" b="0" i="0">
                <a:solidFill>
                  <a:srgbClr val="0B0E12"/>
                </a:solidFill>
                <a:latin typeface="Helvetica Neue"/>
                <a:ea typeface="Noto Sans CJK SC"/>
                <a:cs typeface="Noto Sans CJK SC"/>
              </a:rPr>
              <a:t>Liability limits and freight claims</a:t>
            </a:r>
          </a:p>
          <a:p>
            <a:pPr>
              <a:spcAft>
                <a:spcPts val="700"/>
              </a:spcAft>
            </a:pPr>
            <a:r>
              <a:rPr sz="1200" b="1" i="0">
                <a:solidFill>
                  <a:srgbClr val="3F8D51"/>
                </a:solidFill>
                <a:latin typeface="Helvetica Neue"/>
                <a:ea typeface="Noto Sans CJK SC"/>
                <a:cs typeface="Noto Sans CJK SC"/>
              </a:rPr>
              <a:t>17   </a:t>
            </a:r>
            <a:r>
              <a:rPr sz="1400" b="0" i="0">
                <a:solidFill>
                  <a:srgbClr val="0B0E12"/>
                </a:solidFill>
                <a:latin typeface="Helvetica Neue"/>
                <a:ea typeface="Noto Sans CJK SC"/>
                <a:cs typeface="Noto Sans CJK SC"/>
              </a:rPr>
              <a:t>How LTL tracking really works</a:t>
            </a:r>
          </a:p>
          <a:p>
            <a:pPr>
              <a:spcAft>
                <a:spcPts val="700"/>
              </a:spcAft>
            </a:pPr>
            <a:r>
              <a:rPr sz="1200" b="1" i="0">
                <a:solidFill>
                  <a:srgbClr val="3F8D51"/>
                </a:solidFill>
                <a:latin typeface="Helvetica Neue"/>
                <a:ea typeface="Noto Sans CJK SC"/>
                <a:cs typeface="Noto Sans CJK SC"/>
              </a:rPr>
              <a:t>18   </a:t>
            </a:r>
            <a:r>
              <a:rPr sz="1400" b="0" i="0">
                <a:solidFill>
                  <a:srgbClr val="0B0E12"/>
                </a:solidFill>
                <a:latin typeface="Helvetica Neue"/>
                <a:ea typeface="Noto Sans CJK SC"/>
                <a:cs typeface="Noto Sans CJK SC"/>
              </a:rPr>
              <a:t>Why you can't contact the carrier directly</a:t>
            </a:r>
          </a:p>
          <a:p>
            <a:pPr>
              <a:spcAft>
                <a:spcPts val="700"/>
              </a:spcAft>
            </a:pPr>
            <a:r>
              <a:rPr sz="1200" b="1" i="0">
                <a:solidFill>
                  <a:srgbClr val="3F8D51"/>
                </a:solidFill>
                <a:latin typeface="Helvetica Neue"/>
                <a:ea typeface="Noto Sans CJK SC"/>
                <a:cs typeface="Noto Sans CJK SC"/>
              </a:rPr>
              <a:t>19   </a:t>
            </a:r>
            <a:r>
              <a:rPr sz="1400" b="0" i="0">
                <a:solidFill>
                  <a:srgbClr val="0B0E12"/>
                </a:solidFill>
                <a:latin typeface="Helvetica Neue"/>
                <a:ea typeface="Noto Sans CJK SC"/>
                <a:cs typeface="Noto Sans CJK SC"/>
              </a:rPr>
              <a:t>Why no platform or broker controls the LTL carriers</a:t>
            </a:r>
          </a:p>
          <a:p>
            <a:pPr>
              <a:spcAft>
                <a:spcPts val="700"/>
              </a:spcAft>
            </a:pPr>
            <a:r>
              <a:rPr sz="1200" b="1" i="0">
                <a:solidFill>
                  <a:srgbClr val="3F8D51"/>
                </a:solidFill>
                <a:latin typeface="Helvetica Neue"/>
                <a:ea typeface="Noto Sans CJK SC"/>
                <a:cs typeface="Noto Sans CJK SC"/>
              </a:rPr>
              <a:t>20   </a:t>
            </a:r>
            <a:r>
              <a:rPr sz="1400" b="0" i="0">
                <a:solidFill>
                  <a:srgbClr val="0B0E12"/>
                </a:solidFill>
                <a:latin typeface="Helvetica Neue"/>
                <a:ea typeface="Noto Sans CJK SC"/>
                <a:cs typeface="Noto Sans CJK SC"/>
              </a:rPr>
              <a:t>Reconsignments and diversions</a:t>
            </a:r>
          </a:p>
          <a:p>
            <a:pPr>
              <a:spcAft>
                <a:spcPts val="700"/>
              </a:spcAft>
            </a:pPr>
            <a:r>
              <a:rPr sz="1200" b="1" i="0">
                <a:solidFill>
                  <a:srgbClr val="3F8D51"/>
                </a:solidFill>
                <a:latin typeface="Helvetica Neue"/>
                <a:ea typeface="Noto Sans CJK SC"/>
                <a:cs typeface="Noto Sans CJK SC"/>
              </a:rPr>
              <a:t>21   </a:t>
            </a:r>
            <a:r>
              <a:rPr sz="1400" b="0" i="0">
                <a:solidFill>
                  <a:srgbClr val="0B0E12"/>
                </a:solidFill>
                <a:latin typeface="Helvetica Neue"/>
                <a:ea typeface="Noto Sans CJK SC"/>
                <a:cs typeface="Noto Sans CJK SC"/>
              </a:rPr>
              <a:t>Receiver contact information</a:t>
            </a:r>
          </a:p>
          <a:p>
            <a:pPr>
              <a:spcAft>
                <a:spcPts val="700"/>
              </a:spcAft>
            </a:pPr>
            <a:r>
              <a:rPr sz="1200" b="1" i="0">
                <a:solidFill>
                  <a:srgbClr val="3F8D51"/>
                </a:solidFill>
                <a:latin typeface="Helvetica Neue"/>
                <a:ea typeface="Noto Sans CJK SC"/>
                <a:cs typeface="Noto Sans CJK SC"/>
              </a:rPr>
              <a:t>22   </a:t>
            </a:r>
            <a:r>
              <a:rPr sz="1400" b="0" i="0">
                <a:solidFill>
                  <a:srgbClr val="0B0E12"/>
                </a:solidFill>
                <a:latin typeface="Helvetica Neue"/>
                <a:ea typeface="Noto Sans CJK SC"/>
                <a:cs typeface="Noto Sans CJK SC"/>
              </a:rPr>
              <a:t>Hazardous materials (hazmat)</a:t>
            </a:r>
          </a:p>
          <a:p>
            <a:pPr>
              <a:spcAft>
                <a:spcPts val="700"/>
              </a:spcAft>
            </a:pPr>
            <a:r>
              <a:rPr sz="1200" b="1" i="0">
                <a:solidFill>
                  <a:srgbClr val="3F8D51"/>
                </a:solidFill>
                <a:latin typeface="Helvetica Neue"/>
                <a:ea typeface="Noto Sans CJK SC"/>
                <a:cs typeface="Noto Sans CJK SC"/>
              </a:rPr>
              <a:t>23   </a:t>
            </a:r>
            <a:r>
              <a:rPr sz="1400" b="0" i="0">
                <a:solidFill>
                  <a:srgbClr val="0B0E12"/>
                </a:solidFill>
                <a:latin typeface="Helvetica Neue"/>
                <a:ea typeface="Noto Sans CJK SC"/>
                <a:cs typeface="Noto Sans CJK SC"/>
              </a:rPr>
              <a:t>Trade-show and convention deliveries</a:t>
            </a:r>
          </a:p>
          <a:p>
            <a:pPr>
              <a:spcAft>
                <a:spcPts val="700"/>
              </a:spcAft>
            </a:pPr>
            <a:r>
              <a:rPr sz="1200" b="1" i="0">
                <a:solidFill>
                  <a:srgbClr val="3F8D51"/>
                </a:solidFill>
                <a:latin typeface="Helvetica Neue"/>
                <a:ea typeface="Noto Sans CJK SC"/>
                <a:cs typeface="Noto Sans CJK SC"/>
              </a:rPr>
              <a:t>24   </a:t>
            </a:r>
            <a:r>
              <a:rPr sz="1400" b="0" i="0">
                <a:solidFill>
                  <a:srgbClr val="0B0E12"/>
                </a:solidFill>
                <a:latin typeface="Helvetica Neue"/>
                <a:ea typeface="Noto Sans CJK SC"/>
                <a:cs typeface="Noto Sans CJK SC"/>
              </a:rPr>
              <a:t>Why shipping through Mothership wins</a:t>
            </a:r>
          </a:p>
          <a:p>
            <a:pPr>
              <a:spcAft>
                <a:spcPts val="700"/>
              </a:spcAft>
            </a:pPr>
            <a:r>
              <a:rPr sz="1200" b="1" i="0">
                <a:solidFill>
                  <a:srgbClr val="3F8D51"/>
                </a:solidFill>
                <a:latin typeface="Helvetica Neue"/>
                <a:ea typeface="Noto Sans CJK SC"/>
                <a:cs typeface="Noto Sans CJK SC"/>
              </a:rPr>
              <a:t>25   </a:t>
            </a:r>
            <a:r>
              <a:rPr sz="1400" b="0" i="0">
                <a:solidFill>
                  <a:srgbClr val="0B0E12"/>
                </a:solidFill>
                <a:latin typeface="Helvetica Neue"/>
                <a:ea typeface="Noto Sans CJK SC"/>
                <a:cs typeface="Noto Sans CJK SC"/>
              </a:rPr>
              <a:t>The expectation-setting checklist</a:t>
            </a:r>
          </a:p>
        </p:txBody>
      </p:sp>
      <p:sp>
        <p:nvSpPr>
          <p:cNvPr id="9" name="TextBox 8"/>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0" name="TextBox 9"/>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2 / 42</a:t>
            </a:r>
          </a:p>
        </p:txBody>
      </p:sp>
      <p:sp>
        <p:nvSpPr>
          <p:cNvPr id="11" name="Rectangle 10"/>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01</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START HERE</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How to use this guide</a:t>
            </a:r>
          </a:p>
        </p:txBody>
      </p:sp>
      <p:sp>
        <p:nvSpPr>
          <p:cNvPr id="9" name="TextBox 8"/>
          <p:cNvSpPr txBox="1"/>
          <p:nvPr/>
        </p:nvSpPr>
        <p:spPr>
          <a:xfrm>
            <a:off x="566928" y="1298448"/>
            <a:ext cx="11064240" cy="1965960"/>
          </a:xfrm>
          <a:prstGeom prst="rect">
            <a:avLst/>
          </a:prstGeom>
          <a:noFill/>
        </p:spPr>
        <p:txBody>
          <a:bodyPr wrap="square"/>
          <a:lstStyle/>
          <a:p>
            <a:pPr algn="l">
              <a:lnSpc>
                <a:spcPct val="115000"/>
              </a:lnSpc>
              <a:spcAft>
                <a:spcPts val="1000"/>
              </a:spcAft>
            </a:pPr>
            <a:r>
              <a:rPr sz="1500" b="0" i="0">
                <a:solidFill>
                  <a:srgbClr val="2B313A"/>
                </a:solidFill>
                <a:latin typeface="Helvetica Neue"/>
                <a:ea typeface="Noto Sans CJK SC"/>
                <a:cs typeface="Noto Sans CJK SC"/>
              </a:rPr>
              <a:t>Less-than-truckload (LTL) is one of the most cost-effective ways to move palletized freight in the United States. It is also one of the most misunderstood. The shippers who have the smoothest experience are not the ones who fight the system; they are the ones who </a:t>
            </a:r>
            <a:r>
              <a:rPr sz="1500" b="1" i="0">
                <a:solidFill>
                  <a:srgbClr val="0B0E12"/>
                </a:solidFill>
                <a:latin typeface="Helvetica Neue"/>
                <a:ea typeface="Noto Sans CJK SC"/>
                <a:cs typeface="Noto Sans CJK SC"/>
              </a:rPr>
              <a:t>understand how it works and set the right expectations with their own customers</a:t>
            </a:r>
            <a:r>
              <a:rPr sz="1500" b="0" i="0">
                <a:solidFill>
                  <a:srgbClr val="2B313A"/>
                </a:solidFill>
                <a:latin typeface="Helvetica Neue"/>
                <a:ea typeface="Noto Sans CJK SC"/>
                <a:cs typeface="Noto Sans CJK SC"/>
              </a:rPr>
              <a:t> about pickups, transit, and delivery.</a:t>
            </a:r>
          </a:p>
          <a:p>
            <a:pPr algn="l">
              <a:lnSpc>
                <a:spcPct val="115000"/>
              </a:lnSpc>
              <a:spcAft>
                <a:spcPts val="0"/>
              </a:spcAft>
            </a:pPr>
            <a:r>
              <a:rPr sz="1500" b="0" i="0">
                <a:solidFill>
                  <a:srgbClr val="2B313A"/>
                </a:solidFill>
                <a:latin typeface="Helvetica Neue"/>
                <a:ea typeface="Noto Sans CJK SC"/>
                <a:cs typeface="Noto Sans CJK SC"/>
              </a:rPr>
              <a:t>This document explains the rules of the road as the LTL industry actually operates them. Read it once end-to-end, then keep it as a reference. The sections you will return to most are freight class (Section 7), extra services (accessorials) (Section 8), transit times (Section 10), volume limits (Section 11), and claims (Section 16).</a:t>
            </a:r>
          </a:p>
        </p:txBody>
      </p:sp>
      <p:sp>
        <p:nvSpPr>
          <p:cNvPr id="10" name="Rounded Rectangle 9"/>
          <p:cNvSpPr/>
          <p:nvPr/>
        </p:nvSpPr>
        <p:spPr>
          <a:xfrm>
            <a:off x="566928" y="3383280"/>
            <a:ext cx="11064240" cy="2697480"/>
          </a:xfrm>
          <a:prstGeom prst="roundRect">
            <a:avLst>
              <a:gd name="adj" fmla="val 1694"/>
            </a:avLst>
          </a:prstGeom>
          <a:solidFill>
            <a:srgbClr val="EEF8F1"/>
          </a:solidFill>
          <a:ln w="12700">
            <a:solidFill>
              <a:srgbClr val="47A3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3529584"/>
            <a:ext cx="91440" cy="91440"/>
          </a:xfrm>
          <a:prstGeom prst="roundRect">
            <a:avLst>
              <a:gd name="adj" fmla="val 10000"/>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3474720"/>
            <a:ext cx="10588752" cy="237744"/>
          </a:xfrm>
          <a:prstGeom prst="rect">
            <a:avLst/>
          </a:prstGeom>
          <a:noFill/>
        </p:spPr>
        <p:txBody>
          <a:bodyPr wrap="square"/>
          <a:lstStyle/>
          <a:p>
            <a:pPr algn="l">
              <a:spcBef>
                <a:spcPts val="0"/>
              </a:spcBef>
              <a:spcAft>
                <a:spcPts val="0"/>
              </a:spcAft>
            </a:pPr>
            <a:r>
              <a:rPr sz="1000" b="1" i="0">
                <a:solidFill>
                  <a:srgbClr val="3F8D51"/>
                </a:solidFill>
                <a:latin typeface="Helvetica Neue"/>
                <a:ea typeface="Noto Sans CJK SC"/>
                <a:cs typeface="Noto Sans CJK SC"/>
              </a:rPr>
              <a:t>THE SINGLE MOST IMPORTANT IDEA</a:t>
            </a:r>
          </a:p>
        </p:txBody>
      </p:sp>
      <p:sp>
        <p:nvSpPr>
          <p:cNvPr id="13" name="TextBox 12"/>
          <p:cNvSpPr txBox="1"/>
          <p:nvPr/>
        </p:nvSpPr>
        <p:spPr>
          <a:xfrm>
            <a:off x="731520" y="3712464"/>
            <a:ext cx="10735056" cy="227685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LTL is a mature, highly engineered, shared-network industry. Its processes were built over a century to keep thousands of trucks and millions of shipments moving every day. </a:t>
            </a:r>
            <a:r>
              <a:rPr sz="1300" b="1" i="0">
                <a:solidFill>
                  <a:srgbClr val="0B0E12"/>
                </a:solidFill>
                <a:latin typeface="Helvetica Neue"/>
                <a:ea typeface="Noto Sans CJK SC"/>
                <a:cs typeface="Noto Sans CJK SC"/>
              </a:rPr>
              <a:t>It will not change those processes for any individual shipment.</a:t>
            </a:r>
            <a:r>
              <a:rPr sz="1300" b="0" i="0">
                <a:solidFill>
                  <a:srgbClr val="2B313A"/>
                </a:solidFill>
                <a:latin typeface="Helvetica Neue"/>
                <a:ea typeface="Noto Sans CJK SC"/>
                <a:cs typeface="Noto Sans CJK SC"/>
              </a:rPr>
              <a:t> Not for Mothership, and not for any broker or platform. Working with the system gets your freight delivered. Working against it gets it delayed.</a:t>
            </a:r>
          </a:p>
        </p:txBody>
      </p:sp>
      <p:sp>
        <p:nvSpPr>
          <p:cNvPr id="14" name="TextBox 13"/>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5" name="TextBox 14"/>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3 / 42</a:t>
            </a:r>
          </a:p>
        </p:txBody>
      </p:sp>
      <p:sp>
        <p:nvSpPr>
          <p:cNvPr id="16" name="Rectangle 15"/>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02</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THE MACHINE</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How the LTL network physically works</a:t>
            </a:r>
          </a:p>
        </p:txBody>
      </p:sp>
      <p:sp>
        <p:nvSpPr>
          <p:cNvPr id="9" name="TextBox 8"/>
          <p:cNvSpPr txBox="1"/>
          <p:nvPr/>
        </p:nvSpPr>
        <p:spPr>
          <a:xfrm>
            <a:off x="566928" y="1280160"/>
            <a:ext cx="11064240" cy="1234440"/>
          </a:xfrm>
          <a:prstGeom prst="rect">
            <a:avLst/>
          </a:prstGeom>
          <a:noFill/>
        </p:spPr>
        <p:txBody>
          <a:bodyPr wrap="square"/>
          <a:lstStyle/>
          <a:p>
            <a:pPr algn="l">
              <a:lnSpc>
                <a:spcPct val="115000"/>
              </a:lnSpc>
              <a:spcAft>
                <a:spcPts val="0"/>
              </a:spcAft>
            </a:pPr>
            <a:r>
              <a:rPr sz="1500" b="0" i="0">
                <a:solidFill>
                  <a:srgbClr val="2B313A"/>
                </a:solidFill>
                <a:latin typeface="Helvetica Neue"/>
                <a:ea typeface="Noto Sans CJK SC"/>
                <a:cs typeface="Noto Sans CJK SC"/>
              </a:rPr>
              <a:t>In full truckload (FTL) shipping, one truck is loaded at the shipper's dock and drives straight to the destination. LTL is the opposite: your handful of pallets shares a trailer with dozens of other shippers' freight, and it travels through a network of terminals rather than going door-to-door.</a:t>
            </a:r>
          </a:p>
        </p:txBody>
      </p:sp>
      <p:pic>
        <p:nvPicPr>
          <p:cNvPr id="10" name="Picture 9" descr="network.png"/>
          <p:cNvPicPr>
            <a:picLocks noChangeAspect="1"/>
          </p:cNvPicPr>
          <p:nvPr/>
        </p:nvPicPr>
        <p:blipFill>
          <a:blip r:embed="rId3"/>
          <a:stretch>
            <a:fillRect/>
          </a:stretch>
        </p:blipFill>
        <p:spPr>
          <a:xfrm>
            <a:off x="566928" y="2560320"/>
            <a:ext cx="11064240" cy="3319272"/>
          </a:xfrm>
          <a:prstGeom prst="rect">
            <a:avLst/>
          </a:prstGeom>
        </p:spPr>
      </p:pic>
      <p:sp>
        <p:nvSpPr>
          <p:cNvPr id="11" name="TextBox 10"/>
          <p:cNvSpPr txBox="1"/>
          <p:nvPr/>
        </p:nvSpPr>
        <p:spPr>
          <a:xfrm>
            <a:off x="566928" y="5806440"/>
            <a:ext cx="11064240" cy="594360"/>
          </a:xfrm>
          <a:prstGeom prst="rect">
            <a:avLst/>
          </a:prstGeom>
          <a:noFill/>
        </p:spPr>
        <p:txBody>
          <a:bodyPr wrap="square"/>
          <a:lstStyle/>
          <a:p>
            <a:pPr algn="l">
              <a:spcBef>
                <a:spcPts val="0"/>
              </a:spcBef>
              <a:spcAft>
                <a:spcPts val="0"/>
              </a:spcAft>
            </a:pPr>
            <a:r>
              <a:rPr sz="1300" b="0" i="0">
                <a:solidFill>
                  <a:srgbClr val="69727F"/>
                </a:solidFill>
                <a:latin typeface="Helvetica Neue"/>
                <a:ea typeface="Noto Sans CJK SC"/>
                <a:cs typeface="Noto Sans CJK SC"/>
              </a:rPr>
              <a:t>On a long lane, freight is re-sorted at one or more intermediate sorting terminals (breakbulk). A typical long lane is three nights from origin to destination, never straight door to door.</a:t>
            </a:r>
          </a:p>
        </p:txBody>
      </p:sp>
      <p:sp>
        <p:nvSpPr>
          <p:cNvPr id="12" name="TextBox 11"/>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3" name="TextBox 12"/>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4 / 42</a:t>
            </a:r>
          </a:p>
        </p:txBody>
      </p:sp>
      <p:sp>
        <p:nvSpPr>
          <p:cNvPr id="14" name="Rectangle 13"/>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02</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THE MACHINE</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The hub-and-spoke flow</a:t>
            </a:r>
          </a:p>
        </p:txBody>
      </p:sp>
      <p:sp>
        <p:nvSpPr>
          <p:cNvPr id="9" name="TextBox 8"/>
          <p:cNvSpPr txBox="1"/>
          <p:nvPr/>
        </p:nvSpPr>
        <p:spPr>
          <a:xfrm>
            <a:off x="566928" y="1280160"/>
            <a:ext cx="11064240" cy="3246120"/>
          </a:xfrm>
          <a:prstGeom prst="rect">
            <a:avLst/>
          </a:prstGeom>
          <a:noFill/>
        </p:spPr>
        <p:txBody>
          <a:bodyPr wrap="square"/>
          <a:lstStyle/>
          <a:p>
            <a:pPr algn="l">
              <a:lnSpc>
                <a:spcPct val="118000"/>
              </a:lnSpc>
              <a:spcAft>
                <a:spcPts val="700"/>
              </a:spcAft>
            </a:pPr>
            <a:r>
              <a:rPr sz="1400" b="1" i="0">
                <a:solidFill>
                  <a:srgbClr val="0B0E12"/>
                </a:solidFill>
                <a:latin typeface="Helvetica Neue"/>
                <a:ea typeface="Noto Sans CJK SC"/>
                <a:cs typeface="Noto Sans CJK SC"/>
              </a:rPr>
              <a:t>1.</a:t>
            </a:r>
            <a:r>
              <a:rPr sz="1400" b="0" i="0">
                <a:solidFill>
                  <a:srgbClr val="2B313A"/>
                </a:solidFill>
                <a:latin typeface="Helvetica Neue"/>
                <a:ea typeface="Noto Sans CJK SC"/>
                <a:cs typeface="Noto Sans CJK SC"/>
              </a:rPr>
              <a:t>  </a:t>
            </a:r>
            <a:r>
              <a:rPr sz="1400" b="1" i="0">
                <a:solidFill>
                  <a:srgbClr val="0B0E12"/>
                </a:solidFill>
                <a:latin typeface="Helvetica Neue"/>
                <a:ea typeface="Noto Sans CJK SC"/>
                <a:cs typeface="Noto Sans CJK SC"/>
              </a:rPr>
              <a:t>Local pickup.</a:t>
            </a:r>
            <a:r>
              <a:rPr sz="1400" b="0" i="0">
                <a:solidFill>
                  <a:srgbClr val="2B313A"/>
                </a:solidFill>
                <a:latin typeface="Helvetica Neue"/>
                <a:ea typeface="Noto Sans CJK SC"/>
                <a:cs typeface="Noto Sans CJK SC"/>
              </a:rPr>
              <a:t> A city driver collects your freight along with everyone else's in the area and brings it to the origin service center (terminal).</a:t>
            </a:r>
          </a:p>
          <a:p>
            <a:pPr algn="l">
              <a:lnSpc>
                <a:spcPct val="118000"/>
              </a:lnSpc>
              <a:spcAft>
                <a:spcPts val="700"/>
              </a:spcAft>
            </a:pPr>
            <a:r>
              <a:rPr sz="1400" b="1" i="0">
                <a:solidFill>
                  <a:srgbClr val="0B0E12"/>
                </a:solidFill>
                <a:latin typeface="Helvetica Neue"/>
                <a:ea typeface="Noto Sans CJK SC"/>
                <a:cs typeface="Noto Sans CJK SC"/>
              </a:rPr>
              <a:t>2.</a:t>
            </a:r>
            <a:r>
              <a:rPr sz="1400" b="0" i="0">
                <a:solidFill>
                  <a:srgbClr val="2B313A"/>
                </a:solidFill>
                <a:latin typeface="Helvetica Neue"/>
                <a:ea typeface="Noto Sans CJK SC"/>
                <a:cs typeface="Noto Sans CJK SC"/>
              </a:rPr>
              <a:t>  </a:t>
            </a:r>
            <a:r>
              <a:rPr sz="1400" b="1" i="0">
                <a:solidFill>
                  <a:srgbClr val="0B0E12"/>
                </a:solidFill>
                <a:latin typeface="Helvetica Neue"/>
                <a:ea typeface="Noto Sans CJK SC"/>
                <a:cs typeface="Noto Sans CJK SC"/>
              </a:rPr>
              <a:t>Cross-dock and sort.</a:t>
            </a:r>
            <a:r>
              <a:rPr sz="1400" b="0" i="0">
                <a:solidFill>
                  <a:srgbClr val="2B313A"/>
                </a:solidFill>
                <a:latin typeface="Helvetica Neue"/>
                <a:ea typeface="Noto Sans CJK SC"/>
                <a:cs typeface="Noto Sans CJK SC"/>
              </a:rPr>
              <a:t> At the terminal your pallets are unloaded, weighed, measured, sorted by destination, and re-loaded onto a line-haul trailer headed the right direction.</a:t>
            </a:r>
          </a:p>
          <a:p>
            <a:pPr algn="l">
              <a:lnSpc>
                <a:spcPct val="118000"/>
              </a:lnSpc>
              <a:spcAft>
                <a:spcPts val="700"/>
              </a:spcAft>
            </a:pPr>
            <a:r>
              <a:rPr sz="1400" b="1" i="0">
                <a:solidFill>
                  <a:srgbClr val="0B0E12"/>
                </a:solidFill>
                <a:latin typeface="Helvetica Neue"/>
                <a:ea typeface="Noto Sans CJK SC"/>
                <a:cs typeface="Noto Sans CJK SC"/>
              </a:rPr>
              <a:t>3.</a:t>
            </a:r>
            <a:r>
              <a:rPr sz="1400" b="0" i="0">
                <a:solidFill>
                  <a:srgbClr val="2B313A"/>
                </a:solidFill>
                <a:latin typeface="Helvetica Neue"/>
                <a:ea typeface="Noto Sans CJK SC"/>
                <a:cs typeface="Noto Sans CJK SC"/>
              </a:rPr>
              <a:t>  </a:t>
            </a:r>
            <a:r>
              <a:rPr sz="1400" b="1" i="0">
                <a:solidFill>
                  <a:srgbClr val="0B0E12"/>
                </a:solidFill>
                <a:latin typeface="Helvetica Neue"/>
                <a:ea typeface="Noto Sans CJK SC"/>
                <a:cs typeface="Noto Sans CJK SC"/>
              </a:rPr>
              <a:t>Line haul.</a:t>
            </a:r>
            <a:r>
              <a:rPr sz="1400" b="0" i="0">
                <a:solidFill>
                  <a:srgbClr val="2B313A"/>
                </a:solidFill>
                <a:latin typeface="Helvetica Neue"/>
                <a:ea typeface="Noto Sans CJK SC"/>
                <a:cs typeface="Noto Sans CJK SC"/>
              </a:rPr>
              <a:t> Long-distance trailers, typically 48 ft or 53 ft vans, often run as doubles in many lanes, move freight terminal-to-terminal, usually overnight.</a:t>
            </a:r>
          </a:p>
          <a:p>
            <a:pPr algn="l">
              <a:lnSpc>
                <a:spcPct val="118000"/>
              </a:lnSpc>
              <a:spcAft>
                <a:spcPts val="700"/>
              </a:spcAft>
            </a:pPr>
            <a:r>
              <a:rPr sz="1400" b="1" i="0">
                <a:solidFill>
                  <a:srgbClr val="0B0E12"/>
                </a:solidFill>
                <a:latin typeface="Helvetica Neue"/>
                <a:ea typeface="Noto Sans CJK SC"/>
                <a:cs typeface="Noto Sans CJK SC"/>
              </a:rPr>
              <a:t>4.</a:t>
            </a:r>
            <a:r>
              <a:rPr sz="1400" b="0" i="0">
                <a:solidFill>
                  <a:srgbClr val="2B313A"/>
                </a:solidFill>
                <a:latin typeface="Helvetica Neue"/>
                <a:ea typeface="Noto Sans CJK SC"/>
                <a:cs typeface="Noto Sans CJK SC"/>
              </a:rPr>
              <a:t>  </a:t>
            </a:r>
            <a:r>
              <a:rPr sz="1400" b="1" i="0">
                <a:solidFill>
                  <a:srgbClr val="0B0E12"/>
                </a:solidFill>
                <a:latin typeface="Helvetica Neue"/>
                <a:ea typeface="Noto Sans CJK SC"/>
                <a:cs typeface="Noto Sans CJK SC"/>
              </a:rPr>
              <a:t>Relay / intermediate sorting terminals (breakbulk).</a:t>
            </a:r>
            <a:r>
              <a:rPr sz="1400" b="0" i="0">
                <a:solidFill>
                  <a:srgbClr val="2B313A"/>
                </a:solidFill>
                <a:latin typeface="Helvetica Neue"/>
                <a:ea typeface="Noto Sans CJK SC"/>
                <a:cs typeface="Noto Sans CJK SC"/>
              </a:rPr>
              <a:t> Longer lanes pass through one or more intermediate sorting terminals, where freight is unloaded and re-sorted again, often adding a night per stop.</a:t>
            </a:r>
          </a:p>
          <a:p>
            <a:pPr algn="l">
              <a:lnSpc>
                <a:spcPct val="118000"/>
              </a:lnSpc>
              <a:spcAft>
                <a:spcPts val="700"/>
              </a:spcAft>
            </a:pPr>
            <a:r>
              <a:rPr sz="1400" b="1" i="0">
                <a:solidFill>
                  <a:srgbClr val="0B0E12"/>
                </a:solidFill>
                <a:latin typeface="Helvetica Neue"/>
                <a:ea typeface="Noto Sans CJK SC"/>
                <a:cs typeface="Noto Sans CJK SC"/>
              </a:rPr>
              <a:t>5.</a:t>
            </a:r>
            <a:r>
              <a:rPr sz="1400" b="0" i="0">
                <a:solidFill>
                  <a:srgbClr val="2B313A"/>
                </a:solidFill>
                <a:latin typeface="Helvetica Neue"/>
                <a:ea typeface="Noto Sans CJK SC"/>
                <a:cs typeface="Noto Sans CJK SC"/>
              </a:rPr>
              <a:t>  </a:t>
            </a:r>
            <a:r>
              <a:rPr sz="1400" b="1" i="0">
                <a:solidFill>
                  <a:srgbClr val="0B0E12"/>
                </a:solidFill>
                <a:latin typeface="Helvetica Neue"/>
                <a:ea typeface="Noto Sans CJK SC"/>
                <a:cs typeface="Noto Sans CJK SC"/>
              </a:rPr>
              <a:t>Destination terminal and delivery.</a:t>
            </a:r>
            <a:r>
              <a:rPr sz="1400" b="0" i="0">
                <a:solidFill>
                  <a:srgbClr val="2B313A"/>
                </a:solidFill>
                <a:latin typeface="Helvetica Neue"/>
                <a:ea typeface="Noto Sans CJK SC"/>
                <a:cs typeface="Noto Sans CJK SC"/>
              </a:rPr>
              <a:t> At the final terminal your freight is loaded onto a local delivery truck for the last mile.</a:t>
            </a:r>
          </a:p>
        </p:txBody>
      </p:sp>
      <p:sp>
        <p:nvSpPr>
          <p:cNvPr id="10" name="Rounded Rectangle 9"/>
          <p:cNvSpPr/>
          <p:nvPr/>
        </p:nvSpPr>
        <p:spPr>
          <a:xfrm>
            <a:off x="566928" y="4617720"/>
            <a:ext cx="11064240" cy="1783080"/>
          </a:xfrm>
          <a:prstGeom prst="roundRect">
            <a:avLst>
              <a:gd name="adj" fmla="val 2564"/>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4764024"/>
            <a:ext cx="91440" cy="91440"/>
          </a:xfrm>
          <a:prstGeom prst="roundRect">
            <a:avLst>
              <a:gd name="adj" fmla="val 10000"/>
            </a:avLst>
          </a:prstGeom>
          <a:solidFill>
            <a:srgbClr val="6972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4709160"/>
            <a:ext cx="10588752" cy="237744"/>
          </a:xfrm>
          <a:prstGeom prst="rect">
            <a:avLst/>
          </a:prstGeom>
          <a:noFill/>
        </p:spPr>
        <p:txBody>
          <a:bodyPr wrap="square"/>
          <a:lstStyle/>
          <a:p>
            <a:pPr algn="l">
              <a:spcBef>
                <a:spcPts val="0"/>
              </a:spcBef>
              <a:spcAft>
                <a:spcPts val="0"/>
              </a:spcAft>
            </a:pPr>
            <a:r>
              <a:rPr sz="1000" b="1" i="0">
                <a:solidFill>
                  <a:srgbClr val="69727F"/>
                </a:solidFill>
                <a:latin typeface="Helvetica Neue"/>
                <a:ea typeface="Noto Sans CJK SC"/>
                <a:cs typeface="Noto Sans CJK SC"/>
              </a:rPr>
              <a:t>WHY THIS MATTERS</a:t>
            </a:r>
          </a:p>
        </p:txBody>
      </p:sp>
      <p:sp>
        <p:nvSpPr>
          <p:cNvPr id="13" name="TextBox 12"/>
          <p:cNvSpPr txBox="1"/>
          <p:nvPr/>
        </p:nvSpPr>
        <p:spPr>
          <a:xfrm>
            <a:off x="731520" y="4946904"/>
            <a:ext cx="10735056" cy="136245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Your freight is </a:t>
            </a:r>
            <a:r>
              <a:rPr sz="1300" b="1" i="0">
                <a:solidFill>
                  <a:srgbClr val="0B0E12"/>
                </a:solidFill>
                <a:latin typeface="Helvetica Neue"/>
                <a:ea typeface="Noto Sans CJK SC"/>
                <a:cs typeface="Noto Sans CJK SC"/>
              </a:rPr>
              <a:t>handled 4-6 times</a:t>
            </a:r>
            <a:r>
              <a:rPr sz="1300" b="0" i="0">
                <a:solidFill>
                  <a:srgbClr val="2B313A"/>
                </a:solidFill>
                <a:latin typeface="Helvetica Neue"/>
                <a:ea typeface="Noto Sans CJK SC"/>
                <a:cs typeface="Noto Sans CJK SC"/>
              </a:rPr>
              <a:t>. Every touch is a chance of damage, and every terminal stop is a scheduled, sequenced event. This is why LTL costs less than FTL, why transit is measured in business days, and why a cross-dock has almost no room to store your freight.</a:t>
            </a:r>
          </a:p>
        </p:txBody>
      </p:sp>
      <p:sp>
        <p:nvSpPr>
          <p:cNvPr id="14" name="TextBox 13"/>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5" name="TextBox 14"/>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5 / 42</a:t>
            </a:r>
          </a:p>
        </p:txBody>
      </p:sp>
      <p:sp>
        <p:nvSpPr>
          <p:cNvPr id="16" name="Rectangle 15"/>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03</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MODE SELECTION</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When to ship LTL, and when not to</a:t>
            </a:r>
          </a:p>
        </p:txBody>
      </p:sp>
      <p:sp>
        <p:nvSpPr>
          <p:cNvPr id="9" name="TextBox 8"/>
          <p:cNvSpPr txBox="1"/>
          <p:nvPr/>
        </p:nvSpPr>
        <p:spPr>
          <a:xfrm>
            <a:off x="566928" y="1280160"/>
            <a:ext cx="11064240" cy="502920"/>
          </a:xfrm>
          <a:prstGeom prst="rect">
            <a:avLst/>
          </a:prstGeom>
          <a:noFill/>
        </p:spPr>
        <p:txBody>
          <a:bodyPr wrap="square"/>
          <a:lstStyle/>
          <a:p>
            <a:pPr algn="l">
              <a:spcBef>
                <a:spcPts val="0"/>
              </a:spcBef>
              <a:spcAft>
                <a:spcPts val="0"/>
              </a:spcAft>
            </a:pPr>
            <a:r>
              <a:rPr sz="1500" b="0" i="0">
                <a:solidFill>
                  <a:srgbClr val="2B313A"/>
                </a:solidFill>
                <a:latin typeface="Helvetica Neue"/>
                <a:ea typeface="Noto Sans CJK SC"/>
                <a:cs typeface="Noto Sans CJK SC"/>
              </a:rPr>
              <a:t>LTL is the right tool for a specific job. Using it for the wrong job is the most common (and most expensive) mistake shippers make.</a:t>
            </a:r>
          </a:p>
        </p:txBody>
      </p:sp>
      <p:sp>
        <p:nvSpPr>
          <p:cNvPr id="10" name="Rounded Rectangle 9"/>
          <p:cNvSpPr/>
          <p:nvPr/>
        </p:nvSpPr>
        <p:spPr>
          <a:xfrm>
            <a:off x="566928" y="1874519"/>
            <a:ext cx="5349240" cy="2331720"/>
          </a:xfrm>
          <a:prstGeom prst="roundRect">
            <a:avLst>
              <a:gd name="adj" fmla="val 1960"/>
            </a:avLst>
          </a:prstGeom>
          <a:solidFill>
            <a:srgbClr val="F3FBF7"/>
          </a:solidFill>
          <a:ln w="12700">
            <a:solidFill>
              <a:srgbClr val="BFE4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6" y="2020823"/>
            <a:ext cx="4946904" cy="329184"/>
          </a:xfrm>
          <a:prstGeom prst="rect">
            <a:avLst/>
          </a:prstGeom>
          <a:noFill/>
        </p:spPr>
        <p:txBody>
          <a:bodyPr wrap="square"/>
          <a:lstStyle/>
          <a:p>
            <a:pPr algn="l">
              <a:spcBef>
                <a:spcPts val="0"/>
              </a:spcBef>
              <a:spcAft>
                <a:spcPts val="0"/>
              </a:spcAft>
            </a:pPr>
            <a:r>
              <a:rPr sz="1500" b="1" i="0">
                <a:solidFill>
                  <a:srgbClr val="15784F"/>
                </a:solidFill>
                <a:latin typeface="Helvetica Neue"/>
                <a:ea typeface="Noto Sans CJK SC"/>
                <a:cs typeface="Noto Sans CJK SC"/>
              </a:rPr>
              <a:t>A perfect fit when</a:t>
            </a:r>
          </a:p>
        </p:txBody>
      </p:sp>
      <p:sp>
        <p:nvSpPr>
          <p:cNvPr id="12" name="TextBox 11"/>
          <p:cNvSpPr txBox="1"/>
          <p:nvPr/>
        </p:nvSpPr>
        <p:spPr>
          <a:xfrm>
            <a:off x="768096" y="2350007"/>
            <a:ext cx="4946904" cy="1709928"/>
          </a:xfrm>
          <a:prstGeom prst="rect">
            <a:avLst/>
          </a:prstGeom>
          <a:noFill/>
        </p:spPr>
        <p:txBody>
          <a:bodyPr wrap="square"/>
          <a:lstStyle/>
          <a:p>
            <a:pPr algn="l">
              <a:lnSpc>
                <a:spcPct val="122000"/>
              </a:lnSpc>
              <a:spcAft>
                <a:spcPts val="0"/>
              </a:spcAft>
            </a:pPr>
            <a:r>
              <a:rPr sz="1350" b="0" i="0">
                <a:solidFill>
                  <a:srgbClr val="2B313A"/>
                </a:solidFill>
                <a:latin typeface="Helvetica Neue"/>
                <a:ea typeface="Noto Sans CJK SC"/>
                <a:cs typeface="Noto Sans CJK SC"/>
              </a:rPr>
              <a:t>You are moving roughly </a:t>
            </a:r>
            <a:r>
              <a:rPr sz="1350" b="1" i="0">
                <a:solidFill>
                  <a:srgbClr val="0B0E12"/>
                </a:solidFill>
                <a:latin typeface="Helvetica Neue"/>
                <a:ea typeface="Noto Sans CJK SC"/>
                <a:cs typeface="Noto Sans CJK SC"/>
              </a:rPr>
              <a:t>1-6 palletized handling units</a:t>
            </a:r>
            <a:r>
              <a:rPr sz="1350" b="0" i="0">
                <a:solidFill>
                  <a:srgbClr val="2B313A"/>
                </a:solidFill>
                <a:latin typeface="Helvetica Neue"/>
                <a:ea typeface="Noto Sans CJK SC"/>
                <a:cs typeface="Noto Sans CJK SC"/>
              </a:rPr>
              <a:t>, the shipment weighs between about </a:t>
            </a:r>
            <a:r>
              <a:rPr sz="1350" b="1" i="0">
                <a:solidFill>
                  <a:srgbClr val="0B0E12"/>
                </a:solidFill>
                <a:latin typeface="Helvetica Neue"/>
                <a:ea typeface="Noto Sans CJK SC"/>
                <a:cs typeface="Noto Sans CJK SC"/>
              </a:rPr>
              <a:t>150 and 10,000 lbs</a:t>
            </a:r>
            <a:r>
              <a:rPr sz="1350" b="0" i="0">
                <a:solidFill>
                  <a:srgbClr val="2B313A"/>
                </a:solidFill>
                <a:latin typeface="Helvetica Neue"/>
                <a:ea typeface="Noto Sans CJK SC"/>
                <a:cs typeface="Noto Sans CJK SC"/>
              </a:rPr>
              <a:t>, your freight is sturdy and well-packaged, and you can live with delivery measured in </a:t>
            </a:r>
            <a:r>
              <a:rPr sz="1350" b="1" i="0">
                <a:solidFill>
                  <a:srgbClr val="0B0E12"/>
                </a:solidFill>
                <a:latin typeface="Helvetica Neue"/>
                <a:ea typeface="Noto Sans CJK SC"/>
                <a:cs typeface="Noto Sans CJK SC"/>
              </a:rPr>
              <a:t>business days</a:t>
            </a:r>
            <a:r>
              <a:rPr sz="1350" b="0" i="0">
                <a:solidFill>
                  <a:srgbClr val="2B313A"/>
                </a:solidFill>
                <a:latin typeface="Helvetica Neue"/>
                <a:ea typeface="Noto Sans CJK SC"/>
                <a:cs typeface="Noto Sans CJK SC"/>
              </a:rPr>
              <a:t> rather than hours.</a:t>
            </a:r>
          </a:p>
        </p:txBody>
      </p:sp>
      <p:sp>
        <p:nvSpPr>
          <p:cNvPr id="13" name="Rounded Rectangle 12"/>
          <p:cNvSpPr/>
          <p:nvPr/>
        </p:nvSpPr>
        <p:spPr>
          <a:xfrm>
            <a:off x="6263640" y="1874519"/>
            <a:ext cx="5349240" cy="2331720"/>
          </a:xfrm>
          <a:prstGeom prst="roundRect">
            <a:avLst>
              <a:gd name="adj" fmla="val 1960"/>
            </a:avLst>
          </a:prstGeom>
          <a:solidFill>
            <a:srgbClr val="FDF3F2"/>
          </a:solidFill>
          <a:ln w="12700">
            <a:solidFill>
              <a:srgbClr val="F1C9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64808" y="2020823"/>
            <a:ext cx="4946904" cy="329184"/>
          </a:xfrm>
          <a:prstGeom prst="rect">
            <a:avLst/>
          </a:prstGeom>
          <a:noFill/>
        </p:spPr>
        <p:txBody>
          <a:bodyPr wrap="square"/>
          <a:lstStyle/>
          <a:p>
            <a:pPr algn="l">
              <a:spcBef>
                <a:spcPts val="0"/>
              </a:spcBef>
              <a:spcAft>
                <a:spcPts val="0"/>
              </a:spcAft>
            </a:pPr>
            <a:r>
              <a:rPr sz="1500" b="1" i="0">
                <a:solidFill>
                  <a:srgbClr val="B4392F"/>
                </a:solidFill>
                <a:latin typeface="Helvetica Neue"/>
                <a:ea typeface="Noto Sans CJK SC"/>
                <a:cs typeface="Noto Sans CJK SC"/>
              </a:rPr>
              <a:t>Use another mode when</a:t>
            </a:r>
          </a:p>
        </p:txBody>
      </p:sp>
      <p:sp>
        <p:nvSpPr>
          <p:cNvPr id="15" name="TextBox 14"/>
          <p:cNvSpPr txBox="1"/>
          <p:nvPr/>
        </p:nvSpPr>
        <p:spPr>
          <a:xfrm>
            <a:off x="6464808" y="2350007"/>
            <a:ext cx="4946904" cy="1709928"/>
          </a:xfrm>
          <a:prstGeom prst="rect">
            <a:avLst/>
          </a:prstGeom>
          <a:noFill/>
        </p:spPr>
        <p:txBody>
          <a:bodyPr wrap="square"/>
          <a:lstStyle/>
          <a:p>
            <a:pPr algn="l">
              <a:lnSpc>
                <a:spcPct val="122000"/>
              </a:lnSpc>
              <a:spcAft>
                <a:spcPts val="0"/>
              </a:spcAft>
            </a:pPr>
            <a:r>
              <a:rPr sz="1350" b="0" i="0">
                <a:solidFill>
                  <a:srgbClr val="2B313A"/>
                </a:solidFill>
                <a:latin typeface="Helvetica Neue"/>
                <a:ea typeface="Noto Sans CJK SC"/>
                <a:cs typeface="Noto Sans CJK SC"/>
              </a:rPr>
              <a:t>You have </a:t>
            </a:r>
            <a:r>
              <a:rPr sz="1350" b="1" i="0">
                <a:solidFill>
                  <a:srgbClr val="0B0E12"/>
                </a:solidFill>
                <a:latin typeface="Helvetica Neue"/>
                <a:ea typeface="Noto Sans CJK SC"/>
                <a:cs typeface="Noto Sans CJK SC"/>
              </a:rPr>
              <a:t>more than about 10 pallets, more than about 12 linear feet, or over about 10,000 lbs</a:t>
            </a:r>
            <a:r>
              <a:rPr sz="1350" b="0" i="0">
                <a:solidFill>
                  <a:srgbClr val="2B313A"/>
                </a:solidFill>
                <a:latin typeface="Helvetica Neue"/>
                <a:ea typeface="Noto Sans CJK SC"/>
                <a:cs typeface="Noto Sans CJK SC"/>
              </a:rPr>
              <a:t> (use full truckload (FTL)); you need </a:t>
            </a:r>
            <a:r>
              <a:rPr sz="1350" b="1" i="0">
                <a:solidFill>
                  <a:srgbClr val="0B0E12"/>
                </a:solidFill>
                <a:latin typeface="Helvetica Neue"/>
                <a:ea typeface="Noto Sans CJK SC"/>
                <a:cs typeface="Noto Sans CJK SC"/>
              </a:rPr>
              <a:t>same-day or guaranteed-hour</a:t>
            </a:r>
            <a:r>
              <a:rPr sz="1350" b="0" i="0">
                <a:solidFill>
                  <a:srgbClr val="2B313A"/>
                </a:solidFill>
                <a:latin typeface="Helvetica Neue"/>
                <a:ea typeface="Noto Sans CJK SC"/>
                <a:cs typeface="Noto Sans CJK SC"/>
              </a:rPr>
              <a:t> arrival (use local same-day or expedited); or the freight is fragile, high-value, or will not survive 4-6 handlings.</a:t>
            </a:r>
          </a:p>
        </p:txBody>
      </p:sp>
      <p:sp>
        <p:nvSpPr>
          <p:cNvPr id="16" name="TextBox 15"/>
          <p:cNvSpPr txBox="1"/>
          <p:nvPr/>
        </p:nvSpPr>
        <p:spPr>
          <a:xfrm>
            <a:off x="566928" y="4343400"/>
            <a:ext cx="11064240" cy="777240"/>
          </a:xfrm>
          <a:prstGeom prst="rect">
            <a:avLst/>
          </a:prstGeom>
          <a:noFill/>
        </p:spPr>
        <p:txBody>
          <a:bodyPr wrap="square"/>
          <a:lstStyle/>
          <a:p>
            <a:pPr algn="l">
              <a:lnSpc>
                <a:spcPct val="115000"/>
              </a:lnSpc>
              <a:spcAft>
                <a:spcPts val="0"/>
              </a:spcAft>
            </a:pPr>
            <a:r>
              <a:rPr sz="1450" b="0" i="0">
                <a:solidFill>
                  <a:srgbClr val="2B313A"/>
                </a:solidFill>
                <a:latin typeface="Helvetica Neue"/>
                <a:ea typeface="Noto Sans CJK SC"/>
                <a:cs typeface="Noto Sans CJK SC"/>
              </a:rPr>
              <a:t>For local metro moves where speed and real-time visibility matter, Mothership's </a:t>
            </a:r>
            <a:r>
              <a:rPr sz="1450" b="1" i="0">
                <a:solidFill>
                  <a:srgbClr val="0B0E12"/>
                </a:solidFill>
                <a:latin typeface="Helvetica Neue"/>
                <a:ea typeface="Noto Sans CJK SC"/>
                <a:cs typeface="Noto Sans CJK SC"/>
              </a:rPr>
              <a:t>Local Same-Day</a:t>
            </a:r>
            <a:r>
              <a:rPr sz="1450" b="0" i="0">
                <a:solidFill>
                  <a:srgbClr val="2B313A"/>
                </a:solidFill>
                <a:latin typeface="Helvetica Neue"/>
                <a:ea typeface="Noto Sans CJK SC"/>
                <a:cs typeface="Noto Sans CJK SC"/>
              </a:rPr>
              <a:t> service keeps freight on one truck with no terminal stops. For shipments that outgrow standard LTL, the right mode is FTL.</a:t>
            </a:r>
          </a:p>
        </p:txBody>
      </p:sp>
      <p:sp>
        <p:nvSpPr>
          <p:cNvPr id="17" name="Rounded Rectangle 16"/>
          <p:cNvSpPr/>
          <p:nvPr/>
        </p:nvSpPr>
        <p:spPr>
          <a:xfrm>
            <a:off x="566928" y="5166360"/>
            <a:ext cx="11064240" cy="1234440"/>
          </a:xfrm>
          <a:prstGeom prst="roundRect">
            <a:avLst>
              <a:gd name="adj" fmla="val 3703"/>
            </a:avLst>
          </a:prstGeom>
          <a:solidFill>
            <a:srgbClr val="EEF8F1"/>
          </a:solidFill>
          <a:ln w="12700">
            <a:solidFill>
              <a:srgbClr val="47A3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5312664"/>
            <a:ext cx="91440" cy="91440"/>
          </a:xfrm>
          <a:prstGeom prst="roundRect">
            <a:avLst>
              <a:gd name="adj" fmla="val 10000"/>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96112" y="5257800"/>
            <a:ext cx="10588752" cy="237744"/>
          </a:xfrm>
          <a:prstGeom prst="rect">
            <a:avLst/>
          </a:prstGeom>
          <a:noFill/>
        </p:spPr>
        <p:txBody>
          <a:bodyPr wrap="square"/>
          <a:lstStyle/>
          <a:p>
            <a:pPr algn="l">
              <a:spcBef>
                <a:spcPts val="0"/>
              </a:spcBef>
              <a:spcAft>
                <a:spcPts val="0"/>
              </a:spcAft>
            </a:pPr>
            <a:r>
              <a:rPr sz="1000" b="1" i="0">
                <a:solidFill>
                  <a:srgbClr val="3F8D51"/>
                </a:solidFill>
                <a:latin typeface="Helvetica Neue"/>
                <a:ea typeface="Noto Sans CJK SC"/>
                <a:cs typeface="Noto Sans CJK SC"/>
              </a:rPr>
              <a:t>SET EXPECTATIONS</a:t>
            </a:r>
          </a:p>
        </p:txBody>
      </p:sp>
      <p:sp>
        <p:nvSpPr>
          <p:cNvPr id="20" name="TextBox 19"/>
          <p:cNvSpPr txBox="1"/>
          <p:nvPr/>
        </p:nvSpPr>
        <p:spPr>
          <a:xfrm>
            <a:off x="731520" y="5495544"/>
            <a:ext cx="10735056" cy="81381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The shippers with the best LTL experience are not the ones with the most leverage. They are the ones who tell their customers up front how LTL works and what to expect.</a:t>
            </a:r>
          </a:p>
        </p:txBody>
      </p:sp>
      <p:sp>
        <p:nvSpPr>
          <p:cNvPr id="21" name="TextBox 20"/>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22" name="TextBox 21"/>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6 / 42</a:t>
            </a:r>
          </a:p>
        </p:txBody>
      </p:sp>
      <p:sp>
        <p:nvSpPr>
          <p:cNvPr id="23" name="Rectangle 22"/>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04</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THE LANDSCAPE</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The top 25 U.S. LTL carriers by revenue</a:t>
            </a:r>
          </a:p>
        </p:txBody>
      </p:sp>
      <p:sp>
        <p:nvSpPr>
          <p:cNvPr id="9" name="TextBox 8"/>
          <p:cNvSpPr txBox="1"/>
          <p:nvPr/>
        </p:nvSpPr>
        <p:spPr>
          <a:xfrm>
            <a:off x="566928" y="1298448"/>
            <a:ext cx="11064240" cy="1371600"/>
          </a:xfrm>
          <a:prstGeom prst="rect">
            <a:avLst/>
          </a:prstGeom>
          <a:noFill/>
        </p:spPr>
        <p:txBody>
          <a:bodyPr wrap="square"/>
          <a:lstStyle/>
          <a:p>
            <a:pPr algn="l">
              <a:lnSpc>
                <a:spcPct val="115000"/>
              </a:lnSpc>
              <a:spcAft>
                <a:spcPts val="800"/>
              </a:spcAft>
            </a:pPr>
            <a:r>
              <a:rPr sz="1500" b="0" i="0">
                <a:solidFill>
                  <a:srgbClr val="2B313A"/>
                </a:solidFill>
                <a:latin typeface="Helvetica Neue"/>
                <a:ea typeface="Noto Sans CJK SC"/>
                <a:cs typeface="Noto Sans CJK SC"/>
              </a:rPr>
              <a:t>The U.S. LTL market is highly concentrated: the top 25 carriers account for roughly </a:t>
            </a:r>
            <a:r>
              <a:rPr sz="1500" b="1" i="0">
                <a:solidFill>
                  <a:srgbClr val="0B0E12"/>
                </a:solidFill>
                <a:latin typeface="Helvetica Neue"/>
                <a:ea typeface="Noto Sans CJK SC"/>
                <a:cs typeface="Noto Sans CJK SC"/>
              </a:rPr>
              <a:t>91% of a ~$53-billion market</a:t>
            </a:r>
            <a:r>
              <a:rPr sz="1500" b="0" i="0">
                <a:solidFill>
                  <a:srgbClr val="2B313A"/>
                </a:solidFill>
                <a:latin typeface="Helvetica Neue"/>
                <a:ea typeface="Noto Sans CJK SC"/>
                <a:cs typeface="Noto Sans CJK SC"/>
              </a:rPr>
              <a:t>. These are large, regulated, public-company-scale operations.</a:t>
            </a:r>
          </a:p>
          <a:p>
            <a:pPr algn="l">
              <a:spcBef>
                <a:spcPts val="0"/>
              </a:spcBef>
              <a:spcAft>
                <a:spcPts val="800"/>
              </a:spcAft>
            </a:pPr>
            <a:r>
              <a:rPr sz="1300" b="0" i="0">
                <a:solidFill>
                  <a:srgbClr val="69727F"/>
                </a:solidFill>
                <a:latin typeface="Helvetica Neue"/>
                <a:ea typeface="Noto Sans CJK SC"/>
                <a:cs typeface="Noto Sans CJK SC"/>
              </a:rPr>
              <a:t>Revenue: SJ Consulting / Logistics Management, 2024, including fuel surcharge.</a:t>
            </a:r>
          </a:p>
          <a:p>
            <a:pPr algn="l">
              <a:spcBef>
                <a:spcPts val="0"/>
              </a:spcBef>
              <a:spcAft>
                <a:spcPts val="0"/>
              </a:spcAft>
            </a:pPr>
            <a:r>
              <a:rPr sz="1300" b="0" i="0">
                <a:solidFill>
                  <a:srgbClr val="69727F"/>
                </a:solidFill>
                <a:latin typeface="Helvetica Neue"/>
                <a:ea typeface="Noto Sans CJK SC"/>
                <a:cs typeface="Noto Sans CJK SC"/>
              </a:rPr>
              <a:t>National = coverage across the lower 48.   Regional = concentrated in certain regions or specific lane types (for example expedited or inter-regional).</a:t>
            </a:r>
          </a:p>
        </p:txBody>
      </p:sp>
      <p:sp>
        <p:nvSpPr>
          <p:cNvPr id="10" name="Rounded Rectangle 9"/>
          <p:cNvSpPr/>
          <p:nvPr/>
        </p:nvSpPr>
        <p:spPr>
          <a:xfrm>
            <a:off x="566928" y="3063240"/>
            <a:ext cx="11064240" cy="1965960"/>
          </a:xfrm>
          <a:prstGeom prst="roundRect">
            <a:avLst>
              <a:gd name="adj" fmla="val 2325"/>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3209544"/>
            <a:ext cx="91440" cy="91440"/>
          </a:xfrm>
          <a:prstGeom prst="roundRect">
            <a:avLst>
              <a:gd name="adj" fmla="val 10000"/>
            </a:avLst>
          </a:prstGeom>
          <a:solidFill>
            <a:srgbClr val="6972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3154680"/>
            <a:ext cx="10588752" cy="237744"/>
          </a:xfrm>
          <a:prstGeom prst="rect">
            <a:avLst/>
          </a:prstGeom>
          <a:noFill/>
        </p:spPr>
        <p:txBody>
          <a:bodyPr wrap="square"/>
          <a:lstStyle/>
          <a:p>
            <a:pPr algn="l">
              <a:spcBef>
                <a:spcPts val="0"/>
              </a:spcBef>
              <a:spcAft>
                <a:spcPts val="0"/>
              </a:spcAft>
            </a:pPr>
            <a:r>
              <a:rPr sz="1000" b="1" i="0">
                <a:solidFill>
                  <a:srgbClr val="69727F"/>
                </a:solidFill>
                <a:latin typeface="Helvetica Neue"/>
                <a:ea typeface="Noto Sans CJK SC"/>
                <a:cs typeface="Noto Sans CJK SC"/>
              </a:rPr>
              <a:t>HOW TO READ THIS TABLE</a:t>
            </a:r>
          </a:p>
        </p:txBody>
      </p:sp>
      <p:sp>
        <p:nvSpPr>
          <p:cNvPr id="13" name="TextBox 12"/>
          <p:cNvSpPr txBox="1"/>
          <p:nvPr/>
        </p:nvSpPr>
        <p:spPr>
          <a:xfrm>
            <a:off x="731520" y="3392424"/>
            <a:ext cx="10735056" cy="154533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This is the U.S. market landscape ranked by revenue, </a:t>
            </a:r>
            <a:r>
              <a:rPr sz="1300" b="1" i="0">
                <a:solidFill>
                  <a:srgbClr val="0B0E12"/>
                </a:solidFill>
                <a:latin typeface="Helvetica Neue"/>
                <a:ea typeface="Noto Sans CJK SC"/>
                <a:cs typeface="Noto Sans CJK SC"/>
              </a:rPr>
              <a:t>not Mothership's carrier roster</a:t>
            </a:r>
            <a:r>
              <a:rPr sz="1300" b="0" i="0">
                <a:solidFill>
                  <a:srgbClr val="2B313A"/>
                </a:solidFill>
                <a:latin typeface="Helvetica Neue"/>
                <a:ea typeface="Noto Sans CJK SC"/>
                <a:cs typeface="Noto Sans CJK SC"/>
              </a:rPr>
              <a:t>. The carriers and rates available for any given shipment depend on the lane, and Mothership surfaces the best options automatically at quote time. The largest carrier overall is not necessarily the right (or even an available) carrier for your origin, destination, and freight.</a:t>
            </a:r>
          </a:p>
        </p:txBody>
      </p:sp>
      <p:sp>
        <p:nvSpPr>
          <p:cNvPr id="14" name="TextBox 13"/>
          <p:cNvSpPr txBox="1"/>
          <p:nvPr/>
        </p:nvSpPr>
        <p:spPr>
          <a:xfrm>
            <a:off x="566928" y="5212080"/>
            <a:ext cx="11064240" cy="1097280"/>
          </a:xfrm>
          <a:prstGeom prst="rect">
            <a:avLst/>
          </a:prstGeom>
          <a:noFill/>
        </p:spPr>
        <p:txBody>
          <a:bodyPr wrap="square"/>
          <a:lstStyle/>
          <a:p>
            <a:pPr algn="l">
              <a:spcBef>
                <a:spcPts val="0"/>
              </a:spcBef>
              <a:spcAft>
                <a:spcPts val="0"/>
              </a:spcAft>
            </a:pPr>
            <a:r>
              <a:rPr sz="1400" b="0" i="0">
                <a:solidFill>
                  <a:srgbClr val="2B313A"/>
                </a:solidFill>
                <a:latin typeface="Helvetica Neue"/>
                <a:ea typeface="Noto Sans CJK SC"/>
                <a:cs typeface="Noto Sans CJK SC"/>
              </a:rPr>
              <a:t>The next two slides list all 25, including PITT OHIO at rank 15 and Sutton Transport at rank 23.</a:t>
            </a:r>
          </a:p>
        </p:txBody>
      </p:sp>
      <p:sp>
        <p:nvSpPr>
          <p:cNvPr id="15" name="TextBox 14"/>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6" name="TextBox 15"/>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7 / 42</a:t>
            </a:r>
          </a:p>
        </p:txBody>
      </p:sp>
      <p:sp>
        <p:nvSpPr>
          <p:cNvPr id="17" name="Rectangle 16"/>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04</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THE LANDSCAPE</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58368"/>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Ranks 1 to 12</a:t>
            </a:r>
          </a:p>
        </p:txBody>
      </p:sp>
      <p:graphicFrame>
        <p:nvGraphicFramePr>
          <p:cNvPr id="9" name="Table 8"/>
          <p:cNvGraphicFramePr>
            <a:graphicFrameLocks noGrp="1"/>
          </p:cNvGraphicFramePr>
          <p:nvPr/>
        </p:nvGraphicFramePr>
        <p:xfrm>
          <a:off x="566928" y="1298448"/>
          <a:ext cx="11064240" cy="3877056"/>
        </p:xfrm>
        <a:graphic>
          <a:graphicData uri="http://schemas.openxmlformats.org/drawingml/2006/table">
            <a:tbl>
              <a:tblPr firstRow="1" bandRow="1">
                <a:tableStyleId>{5C22544A-7EE6-4342-B048-85BDC9FD1C3A}</a:tableStyleId>
              </a:tblPr>
              <a:tblGrid>
                <a:gridCol w="411480"/>
                <a:gridCol w="2148840"/>
                <a:gridCol w="960120"/>
                <a:gridCol w="777240"/>
                <a:gridCol w="1143000"/>
                <a:gridCol w="5623560"/>
              </a:tblGrid>
              <a:tr h="298235">
                <a:tc>
                  <a:txBody>
                    <a:bodyPr wrap="square"/>
                    <a:lstStyle/>
                    <a:p>
                      <a:pPr algn="ctr"/>
                      <a:r>
                        <a:rPr sz="1000" b="1" i="0">
                          <a:solidFill>
                            <a:srgbClr val="FFFFFF"/>
                          </a:solidFill>
                          <a:latin typeface="Helvetica Neue"/>
                          <a:ea typeface="Noto Sans CJK SC"/>
                          <a:cs typeface="Noto Sans CJK SC"/>
                        </a:rPr>
                        <a:t>#</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Helvetica Neue"/>
                          <a:ea typeface="Noto Sans CJK SC"/>
                          <a:cs typeface="Noto Sans CJK SC"/>
                        </a:rPr>
                        <a:t>Carrier</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Helvetica Neue"/>
                          <a:ea typeface="Noto Sans CJK SC"/>
                          <a:cs typeface="Noto Sans CJK SC"/>
                        </a:rPr>
                        <a:t>2024 Rev.</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Helvetica Neue"/>
                          <a:ea typeface="Noto Sans CJK SC"/>
                          <a:cs typeface="Noto Sans CJK SC"/>
                        </a:rPr>
                        <a:t>Founded</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Helvetica Neue"/>
                          <a:ea typeface="Noto Sans CJK SC"/>
                          <a:cs typeface="Noto Sans CJK SC"/>
                        </a:rPr>
                        <a:t>Reach</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Helvetica Neue"/>
                          <a:ea typeface="Noto Sans CJK SC"/>
                          <a:cs typeface="Noto Sans CJK SC"/>
                        </a:rPr>
                        <a:t>Known for / position</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50" b="1" i="0">
                          <a:solidFill>
                            <a:srgbClr val="3F8D51"/>
                          </a:solidFill>
                          <a:latin typeface="Helvetica Neue"/>
                          <a:ea typeface="Noto Sans CJK SC"/>
                          <a:cs typeface="Noto Sans CJK SC"/>
                        </a:rPr>
                        <a:t>1</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FedEx Freight</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$9.1B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2001</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National</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Largest U.S. LTL carrier; ~400+ service centers, ~85k daily shipments; priority versus economy tiers.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50" b="1" i="0">
                          <a:solidFill>
                            <a:srgbClr val="3F8D51"/>
                          </a:solidFill>
                          <a:latin typeface="Helvetica Neue"/>
                          <a:ea typeface="Noto Sans CJK SC"/>
                          <a:cs typeface="Noto Sans CJK SC"/>
                        </a:rPr>
                        <a:t>2</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Old Dominion (ODFL)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$5.8B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1934</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National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The service benchmark: publishes ~99% on-time and a sub-0.1% claims ratio; repeatedly #1 in independent quality surveys.</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50" b="1" i="0">
                          <a:solidFill>
                            <a:srgbClr val="3F8D51"/>
                          </a:solidFill>
                          <a:latin typeface="Helvetica Neue"/>
                          <a:ea typeface="Noto Sans CJK SC"/>
                          <a:cs typeface="Noto Sans CJK SC"/>
                        </a:rPr>
                        <a:t>3</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Estes Express Lines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$5.0B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1931</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National</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Largest privately held LTL carrier; fastest-growing of the national carriers; broad coverage and capacity.</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50" b="1" i="0">
                          <a:solidFill>
                            <a:srgbClr val="3F8D51"/>
                          </a:solidFill>
                          <a:latin typeface="Helvetica Neue"/>
                          <a:ea typeface="Noto Sans CJK SC"/>
                          <a:cs typeface="Noto Sans CJK SC"/>
                        </a:rPr>
                        <a:t>4</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XPO</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$4.9B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2011</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National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Pure-play LTL technology leader; AI routing and automated load planning; ex-Con-way network.</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50" b="1" i="0">
                          <a:solidFill>
                            <a:srgbClr val="3F8D51"/>
                          </a:solidFill>
                          <a:latin typeface="Helvetica Neue"/>
                          <a:ea typeface="Noto Sans CJK SC"/>
                          <a:cs typeface="Noto Sans CJK SC"/>
                        </a:rPr>
                        <a:t>5</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R+L Carriers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$3.8B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1965</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National</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Family-owned, asset-based national carrier known for value and broad direct coverage.</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50" b="1" i="0">
                          <a:solidFill>
                            <a:srgbClr val="3F8D51"/>
                          </a:solidFill>
                          <a:latin typeface="Helvetica Neue"/>
                          <a:ea typeface="Noto Sans CJK SC"/>
                          <a:cs typeface="Noto Sans CJK SC"/>
                        </a:rPr>
                        <a:t>6</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Saia</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$3.2B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1924</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National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Reached true national scale in 2025 (214 terminals across the lower 48); aggressive expansion.</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50" b="1" i="0">
                          <a:solidFill>
                            <a:srgbClr val="3F8D51"/>
                          </a:solidFill>
                          <a:latin typeface="Helvetica Neue"/>
                          <a:ea typeface="Noto Sans CJK SC"/>
                          <a:cs typeface="Noto Sans CJK SC"/>
                        </a:rPr>
                        <a:t>7</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ABF Freight (ArcBest)</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$2.7B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1923</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National</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One of the oldest names in LTL; unionized, heavy/specialized freight strength.</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50" b="1" i="0">
                          <a:solidFill>
                            <a:srgbClr val="3F8D51"/>
                          </a:solidFill>
                          <a:latin typeface="Helvetica Neue"/>
                          <a:ea typeface="Noto Sans CJK SC"/>
                          <a:cs typeface="Noto Sans CJK SC"/>
                        </a:rPr>
                        <a:t>8</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TForce Freight</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$2.5B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1935</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National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Former UPS Freight / Overnite, now part of TFI International; national asset-based network.</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50" b="1" i="0">
                          <a:solidFill>
                            <a:srgbClr val="3F8D51"/>
                          </a:solidFill>
                          <a:latin typeface="Helvetica Neue"/>
                          <a:ea typeface="Noto Sans CJK SC"/>
                          <a:cs typeface="Noto Sans CJK SC"/>
                        </a:rPr>
                        <a:t>9</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Southeastern Freight Lines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$1.7B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1950</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Regional</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Southeast service leader; consistently top-rated for quality in its region.</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50" b="1" i="0">
                          <a:solidFill>
                            <a:srgbClr val="3F8D51"/>
                          </a:solidFill>
                          <a:latin typeface="Helvetica Neue"/>
                          <a:ea typeface="Noto Sans CJK SC"/>
                          <a:cs typeface="Noto Sans CJK SC"/>
                        </a:rPr>
                        <a:t>10</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Central Transport</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$1.6B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1932</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National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CenTra-owned national carrier; broad footprint, value positioning.</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50" b="1" i="0">
                          <a:solidFill>
                            <a:srgbClr val="3F8D51"/>
                          </a:solidFill>
                          <a:latin typeface="Helvetica Neue"/>
                          <a:ea typeface="Noto Sans CJK SC"/>
                          <a:cs typeface="Noto Sans CJK SC"/>
                        </a:rPr>
                        <a:t>11</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Averitt Express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$1.1B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1971</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Regional</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Southeast-centric with integrated LTL, TL and supply-chain services.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6">
                <a:tc>
                  <a:txBody>
                    <a:bodyPr wrap="square"/>
                    <a:lstStyle/>
                    <a:p>
                      <a:pPr algn="ctr"/>
                      <a:r>
                        <a:rPr sz="1050" b="1" i="0">
                          <a:solidFill>
                            <a:srgbClr val="3F8D51"/>
                          </a:solidFill>
                          <a:latin typeface="Helvetica Neue"/>
                          <a:ea typeface="Noto Sans CJK SC"/>
                          <a:cs typeface="Noto Sans CJK SC"/>
                        </a:rPr>
                        <a:t>12</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Knight LTL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$1.1B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2021</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Regional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Knight-Swift's LTL arm (AAA Cooper and Midwest Motor Express); fast-growing super-regional.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bl>
          </a:graphicData>
        </a:graphic>
      </p:graphicFrame>
      <p:sp>
        <p:nvSpPr>
          <p:cNvPr id="10" name="TextBox 9"/>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1" name="TextBox 10"/>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8 / 42</a:t>
            </a:r>
          </a:p>
        </p:txBody>
      </p:sp>
      <p:sp>
        <p:nvSpPr>
          <p:cNvPr id="12" name="Rectangle 11"/>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04</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THE LANDSCAPE</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58368"/>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Ranks 13 to 25</a:t>
            </a:r>
          </a:p>
        </p:txBody>
      </p:sp>
      <p:graphicFrame>
        <p:nvGraphicFramePr>
          <p:cNvPr id="9" name="Table 8"/>
          <p:cNvGraphicFramePr>
            <a:graphicFrameLocks noGrp="1"/>
          </p:cNvGraphicFramePr>
          <p:nvPr/>
        </p:nvGraphicFramePr>
        <p:xfrm>
          <a:off x="566928" y="1298448"/>
          <a:ext cx="11064240" cy="4169664"/>
        </p:xfrm>
        <a:graphic>
          <a:graphicData uri="http://schemas.openxmlformats.org/drawingml/2006/table">
            <a:tbl>
              <a:tblPr firstRow="1" bandRow="1">
                <a:tableStyleId>{5C22544A-7EE6-4342-B048-85BDC9FD1C3A}</a:tableStyleId>
              </a:tblPr>
              <a:tblGrid>
                <a:gridCol w="411480"/>
                <a:gridCol w="2148840"/>
                <a:gridCol w="960120"/>
                <a:gridCol w="777240"/>
                <a:gridCol w="1143000"/>
                <a:gridCol w="5623560"/>
              </a:tblGrid>
              <a:tr h="297833">
                <a:tc>
                  <a:txBody>
                    <a:bodyPr wrap="square"/>
                    <a:lstStyle/>
                    <a:p>
                      <a:pPr algn="ctr"/>
                      <a:r>
                        <a:rPr sz="1000" b="1" i="0">
                          <a:solidFill>
                            <a:srgbClr val="FFFFFF"/>
                          </a:solidFill>
                          <a:latin typeface="Helvetica Neue"/>
                          <a:ea typeface="Noto Sans CJK SC"/>
                          <a:cs typeface="Noto Sans CJK SC"/>
                        </a:rPr>
                        <a:t>#</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Helvetica Neue"/>
                          <a:ea typeface="Noto Sans CJK SC"/>
                          <a:cs typeface="Noto Sans CJK SC"/>
                        </a:rPr>
                        <a:t>Carrier</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Helvetica Neue"/>
                          <a:ea typeface="Noto Sans CJK SC"/>
                          <a:cs typeface="Noto Sans CJK SC"/>
                        </a:rPr>
                        <a:t>2024 Rev.</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Helvetica Neue"/>
                          <a:ea typeface="Noto Sans CJK SC"/>
                          <a:cs typeface="Noto Sans CJK SC"/>
                        </a:rPr>
                        <a:t>Founded</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Helvetica Neue"/>
                          <a:ea typeface="Noto Sans CJK SC"/>
                          <a:cs typeface="Noto Sans CJK SC"/>
                        </a:rPr>
                        <a:t>Reach</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Helvetica Neue"/>
                          <a:ea typeface="Noto Sans CJK SC"/>
                          <a:cs typeface="Noto Sans CJK SC"/>
                        </a:rPr>
                        <a:t>Known for / position</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50" b="1" i="0">
                          <a:solidFill>
                            <a:srgbClr val="3F8D51"/>
                          </a:solidFill>
                          <a:latin typeface="Helvetica Neue"/>
                          <a:ea typeface="Noto Sans CJK SC"/>
                          <a:cs typeface="Noto Sans CJK SC"/>
                        </a:rPr>
                        <a:t>13</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Dayton Freight Lines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$1.0B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1981</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Regional</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Midwest direct carrier; strong on-time reputation and next-day lanes.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50" b="1" i="0">
                          <a:solidFill>
                            <a:srgbClr val="3F8D51"/>
                          </a:solidFill>
                          <a:latin typeface="Helvetica Neue"/>
                          <a:ea typeface="Noto Sans CJK SC"/>
                          <a:cs typeface="Noto Sans CJK SC"/>
                        </a:rPr>
                        <a:t>14</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Forward Air</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$0.95B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1990</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National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Expedited, airport-to-airport heritage; premium/time-sensitive LTL.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50" b="1" i="0">
                          <a:solidFill>
                            <a:srgbClr val="3F8D51"/>
                          </a:solidFill>
                          <a:latin typeface="Helvetica Neue"/>
                          <a:ea typeface="Noto Sans CJK SC"/>
                          <a:cs typeface="Noto Sans CJK SC"/>
                        </a:rPr>
                        <a:t>15</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PITT OHIO</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$0.94B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1979</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Regional</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Top-rated Northeast/Mid-Atlantic carrier; premium regional service.</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50" b="1" i="0">
                          <a:solidFill>
                            <a:srgbClr val="3F8D51"/>
                          </a:solidFill>
                          <a:latin typeface="Helvetica Neue"/>
                          <a:ea typeface="Noto Sans CJK SC"/>
                          <a:cs typeface="Noto Sans CJK SC"/>
                        </a:rPr>
                        <a:t>16</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A. Duie Pyle</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$0.62B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1924</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Regional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Northeast service leader; integrated warehousing and dedicated.</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50" b="1" i="0">
                          <a:solidFill>
                            <a:srgbClr val="3F8D51"/>
                          </a:solidFill>
                          <a:latin typeface="Helvetica Neue"/>
                          <a:ea typeface="Noto Sans CJK SC"/>
                          <a:cs typeface="Noto Sans CJK SC"/>
                        </a:rPr>
                        <a:t>17</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Roadrunner</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$0.44B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2005</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National</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Metro-to-metro long-haul LTL with a direct, terminal-light model.</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50" b="1" i="0">
                          <a:solidFill>
                            <a:srgbClr val="3F8D51"/>
                          </a:solidFill>
                          <a:latin typeface="Helvetica Neue"/>
                          <a:ea typeface="Noto Sans CJK SC"/>
                          <a:cs typeface="Noto Sans CJK SC"/>
                        </a:rPr>
                        <a:t>18</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Daylight Transport</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$0.39B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1977</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Inter-regional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Top-rated inter-regional carrier; expedited coast-to-coast lanes.</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50" b="1" i="0">
                          <a:solidFill>
                            <a:srgbClr val="3F8D51"/>
                          </a:solidFill>
                          <a:latin typeface="Helvetica Neue"/>
                          <a:ea typeface="Noto Sans CJK SC"/>
                          <a:cs typeface="Noto Sans CJK SC"/>
                        </a:rPr>
                        <a:t>19</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Oak Harbor Freight Lines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$0.34B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1916</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Regional</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Pacific Northwest direct carrier with dense West Coast coverage.</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50" b="1" i="0">
                          <a:solidFill>
                            <a:srgbClr val="3F8D51"/>
                          </a:solidFill>
                          <a:latin typeface="Helvetica Neue"/>
                          <a:ea typeface="Noto Sans CJK SC"/>
                          <a:cs typeface="Noto Sans CJK SC"/>
                        </a:rPr>
                        <a:t>20</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Ward Trucking</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$0.26B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1931</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Regional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Northeast/Mid-Atlantic family carrier; high regional service scores.</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50" b="1" i="0">
                          <a:solidFill>
                            <a:srgbClr val="3F8D51"/>
                          </a:solidFill>
                          <a:latin typeface="Helvetica Neue"/>
                          <a:ea typeface="Noto Sans CJK SC"/>
                          <a:cs typeface="Noto Sans CJK SC"/>
                        </a:rPr>
                        <a:t>21</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Cross Country Freight Solutions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$0.22B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1986</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Regional</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Northwest and intermountain coverage including hard-to-reach lanes.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50" b="1" i="0">
                          <a:solidFill>
                            <a:srgbClr val="3F8D51"/>
                          </a:solidFill>
                          <a:latin typeface="Helvetica Neue"/>
                          <a:ea typeface="Noto Sans CJK SC"/>
                          <a:cs typeface="Noto Sans CJK SC"/>
                        </a:rPr>
                        <a:t>22</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Magnum LTL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$0.16B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1986</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Regional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Upper-Midwest and Northwest regional specialist.</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50" b="1" i="0">
                          <a:solidFill>
                            <a:srgbClr val="3F8D51"/>
                          </a:solidFill>
                          <a:latin typeface="Helvetica Neue"/>
                          <a:ea typeface="Noto Sans CJK SC"/>
                          <a:cs typeface="Noto Sans CJK SC"/>
                        </a:rPr>
                        <a:t>23</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Sutton Transport</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$0.12B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1979</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Regional</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Wisconsin-based upper-Midwest next-day specialist.</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50" b="1" i="0">
                          <a:solidFill>
                            <a:srgbClr val="3F8D51"/>
                          </a:solidFill>
                          <a:latin typeface="Helvetica Neue"/>
                          <a:ea typeface="Noto Sans CJK SC"/>
                          <a:cs typeface="Noto Sans CJK SC"/>
                        </a:rPr>
                        <a:t>24</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Lynden Transport</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$0.11B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1954</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Regional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Alaska and Pacific Northwest specialist; multi-modal reach.</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5">
                <a:tc>
                  <a:txBody>
                    <a:bodyPr wrap="square"/>
                    <a:lstStyle/>
                    <a:p>
                      <a:pPr algn="ctr"/>
                      <a:r>
                        <a:rPr sz="1050" b="1" i="0">
                          <a:solidFill>
                            <a:srgbClr val="3F8D51"/>
                          </a:solidFill>
                          <a:latin typeface="Helvetica Neue"/>
                          <a:ea typeface="Noto Sans CJK SC"/>
                          <a:cs typeface="Noto Sans CJK SC"/>
                        </a:rPr>
                        <a:t>25</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1" i="0">
                          <a:solidFill>
                            <a:srgbClr val="2B313A"/>
                          </a:solidFill>
                          <a:latin typeface="Helvetica Neue"/>
                          <a:ea typeface="Noto Sans CJK SC"/>
                          <a:cs typeface="Noto Sans CJK SC"/>
                        </a:rPr>
                        <a:t>Peninsula Truck Lines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$0.10B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1958</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Regional</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50" b="0" i="0">
                          <a:solidFill>
                            <a:srgbClr val="2B313A"/>
                          </a:solidFill>
                          <a:latin typeface="Helvetica Neue"/>
                          <a:ea typeface="Noto Sans CJK SC"/>
                          <a:cs typeface="Noto Sans CJK SC"/>
                        </a:rPr>
                        <a:t>Top-rated Western/Pacific Northwest regional carrier.</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bl>
          </a:graphicData>
        </a:graphic>
      </p:graphicFrame>
      <p:sp>
        <p:nvSpPr>
          <p:cNvPr id="10" name="TextBox 9"/>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1" name="TextBox 10"/>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9 / 42</a:t>
            </a:r>
          </a:p>
        </p:txBody>
      </p:sp>
      <p:sp>
        <p:nvSpPr>
          <p:cNvPr id="12" name="Rectangle 11"/>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05</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CHOOSING A CARRIER</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Direct versus interline carriers</a:t>
            </a:r>
          </a:p>
        </p:txBody>
      </p:sp>
      <p:sp>
        <p:nvSpPr>
          <p:cNvPr id="9" name="TextBox 8"/>
          <p:cNvSpPr txBox="1"/>
          <p:nvPr/>
        </p:nvSpPr>
        <p:spPr>
          <a:xfrm>
            <a:off x="566928" y="1280160"/>
            <a:ext cx="11064240" cy="777240"/>
          </a:xfrm>
          <a:prstGeom prst="rect">
            <a:avLst/>
          </a:prstGeom>
          <a:noFill/>
        </p:spPr>
        <p:txBody>
          <a:bodyPr wrap="square"/>
          <a:lstStyle/>
          <a:p>
            <a:pPr algn="l">
              <a:lnSpc>
                <a:spcPct val="115000"/>
              </a:lnSpc>
              <a:spcAft>
                <a:spcPts val="0"/>
              </a:spcAft>
            </a:pPr>
            <a:r>
              <a:rPr sz="1500" b="0" i="0">
                <a:solidFill>
                  <a:srgbClr val="2B313A"/>
                </a:solidFill>
                <a:latin typeface="Helvetica Neue"/>
                <a:ea typeface="Noto Sans CJK SC"/>
                <a:cs typeface="Noto Sans CJK SC"/>
              </a:rPr>
              <a:t>Not all coverage is created equal. The biggest predictor of pickup reliability, tracking accuracy and document speed is whether the carrier runs your shipment on </a:t>
            </a:r>
            <a:r>
              <a:rPr sz="1500" b="1" i="0">
                <a:solidFill>
                  <a:srgbClr val="0B0E12"/>
                </a:solidFill>
                <a:latin typeface="Helvetica Neue"/>
                <a:ea typeface="Noto Sans CJK SC"/>
                <a:cs typeface="Noto Sans CJK SC"/>
              </a:rPr>
              <a:t>its own assets</a:t>
            </a:r>
            <a:r>
              <a:rPr sz="1500" b="0" i="0">
                <a:solidFill>
                  <a:srgbClr val="2B313A"/>
                </a:solidFill>
                <a:latin typeface="Helvetica Neue"/>
                <a:ea typeface="Noto Sans CJK SC"/>
                <a:cs typeface="Noto Sans CJK SC"/>
              </a:rPr>
              <a:t> the whole way.</a:t>
            </a:r>
          </a:p>
        </p:txBody>
      </p:sp>
      <p:sp>
        <p:nvSpPr>
          <p:cNvPr id="10" name="Rounded Rectangle 9"/>
          <p:cNvSpPr/>
          <p:nvPr/>
        </p:nvSpPr>
        <p:spPr>
          <a:xfrm>
            <a:off x="566928" y="2194560"/>
            <a:ext cx="5349240" cy="2880360"/>
          </a:xfrm>
          <a:prstGeom prst="roundRect">
            <a:avLst>
              <a:gd name="adj" fmla="val 1587"/>
            </a:avLst>
          </a:prstGeom>
          <a:solidFill>
            <a:srgbClr val="F3FBF7"/>
          </a:solidFill>
          <a:ln w="12700">
            <a:solidFill>
              <a:srgbClr val="BFE4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6" y="2340864"/>
            <a:ext cx="4946904" cy="329184"/>
          </a:xfrm>
          <a:prstGeom prst="rect">
            <a:avLst/>
          </a:prstGeom>
          <a:noFill/>
        </p:spPr>
        <p:txBody>
          <a:bodyPr wrap="square"/>
          <a:lstStyle/>
          <a:p>
            <a:pPr algn="l">
              <a:spcBef>
                <a:spcPts val="0"/>
              </a:spcBef>
              <a:spcAft>
                <a:spcPts val="0"/>
              </a:spcAft>
            </a:pPr>
            <a:r>
              <a:rPr sz="1500" b="1" i="0">
                <a:solidFill>
                  <a:srgbClr val="15784F"/>
                </a:solidFill>
                <a:latin typeface="Helvetica Neue"/>
                <a:ea typeface="Noto Sans CJK SC"/>
                <a:cs typeface="Noto Sans CJK SC"/>
              </a:rPr>
              <a:t>Direct carriers</a:t>
            </a:r>
          </a:p>
        </p:txBody>
      </p:sp>
      <p:sp>
        <p:nvSpPr>
          <p:cNvPr id="12" name="TextBox 11"/>
          <p:cNvSpPr txBox="1"/>
          <p:nvPr/>
        </p:nvSpPr>
        <p:spPr>
          <a:xfrm>
            <a:off x="768096" y="2670048"/>
            <a:ext cx="4946904" cy="2258568"/>
          </a:xfrm>
          <a:prstGeom prst="rect">
            <a:avLst/>
          </a:prstGeom>
          <a:noFill/>
        </p:spPr>
        <p:txBody>
          <a:bodyPr wrap="square"/>
          <a:lstStyle/>
          <a:p>
            <a:pPr algn="l">
              <a:lnSpc>
                <a:spcPct val="122000"/>
              </a:lnSpc>
              <a:spcAft>
                <a:spcPts val="0"/>
              </a:spcAft>
            </a:pPr>
            <a:r>
              <a:rPr sz="1350" b="0" i="0">
                <a:solidFill>
                  <a:srgbClr val="2B313A"/>
                </a:solidFill>
                <a:latin typeface="Helvetica Neue"/>
                <a:ea typeface="Noto Sans CJK SC"/>
                <a:cs typeface="Noto Sans CJK SC"/>
              </a:rPr>
              <a:t>Service the shipment entirely (or almost entirely) on </a:t>
            </a:r>
            <a:r>
              <a:rPr sz="1350" b="1" i="0">
                <a:solidFill>
                  <a:srgbClr val="0B0E12"/>
                </a:solidFill>
                <a:latin typeface="Helvetica Neue"/>
                <a:ea typeface="Noto Sans CJK SC"/>
                <a:cs typeface="Noto Sans CJK SC"/>
              </a:rPr>
              <a:t>their own drivers, trucks and terminals</a:t>
            </a:r>
            <a:r>
              <a:rPr sz="1350" b="0" i="0">
                <a:solidFill>
                  <a:srgbClr val="2B313A"/>
                </a:solidFill>
                <a:latin typeface="Helvetica Neue"/>
                <a:ea typeface="Noto Sans CJK SC"/>
                <a:cs typeface="Noto Sans CJK SC"/>
              </a:rPr>
              <a:t>. Payoff: more on-time pickups and deliveries, more accurate tracking, and faster proof of delivery (POD) document availability. </a:t>
            </a:r>
            <a:r>
              <a:rPr sz="1350" b="1" i="0">
                <a:solidFill>
                  <a:srgbClr val="0B0E12"/>
                </a:solidFill>
                <a:latin typeface="Helvetica Neue"/>
                <a:ea typeface="Noto Sans CJK SC"/>
                <a:cs typeface="Noto Sans CJK SC"/>
              </a:rPr>
              <a:t>Choose direct when transit time and visibility matter most.</a:t>
            </a:r>
          </a:p>
        </p:txBody>
      </p:sp>
      <p:sp>
        <p:nvSpPr>
          <p:cNvPr id="13" name="Rounded Rectangle 12"/>
          <p:cNvSpPr/>
          <p:nvPr/>
        </p:nvSpPr>
        <p:spPr>
          <a:xfrm>
            <a:off x="6263640" y="2194560"/>
            <a:ext cx="5349240" cy="2880360"/>
          </a:xfrm>
          <a:prstGeom prst="roundRect">
            <a:avLst>
              <a:gd name="adj" fmla="val 1587"/>
            </a:avLst>
          </a:prstGeom>
          <a:solidFill>
            <a:srgbClr val="FDF3F2"/>
          </a:solidFill>
          <a:ln w="12700">
            <a:solidFill>
              <a:srgbClr val="F1C9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64808" y="2340864"/>
            <a:ext cx="4946904" cy="329184"/>
          </a:xfrm>
          <a:prstGeom prst="rect">
            <a:avLst/>
          </a:prstGeom>
          <a:noFill/>
        </p:spPr>
        <p:txBody>
          <a:bodyPr wrap="square"/>
          <a:lstStyle/>
          <a:p>
            <a:pPr algn="l">
              <a:spcBef>
                <a:spcPts val="0"/>
              </a:spcBef>
              <a:spcAft>
                <a:spcPts val="0"/>
              </a:spcAft>
            </a:pPr>
            <a:r>
              <a:rPr sz="1500" b="1" i="0">
                <a:solidFill>
                  <a:srgbClr val="B4392F"/>
                </a:solidFill>
                <a:latin typeface="Helvetica Neue"/>
                <a:ea typeface="Noto Sans CJK SC"/>
                <a:cs typeface="Noto Sans CJK SC"/>
              </a:rPr>
              <a:t>Interline carriers</a:t>
            </a:r>
          </a:p>
        </p:txBody>
      </p:sp>
      <p:sp>
        <p:nvSpPr>
          <p:cNvPr id="15" name="TextBox 14"/>
          <p:cNvSpPr txBox="1"/>
          <p:nvPr/>
        </p:nvSpPr>
        <p:spPr>
          <a:xfrm>
            <a:off x="6464808" y="2670048"/>
            <a:ext cx="4946904" cy="2258568"/>
          </a:xfrm>
          <a:prstGeom prst="rect">
            <a:avLst/>
          </a:prstGeom>
          <a:noFill/>
        </p:spPr>
        <p:txBody>
          <a:bodyPr wrap="square"/>
          <a:lstStyle/>
          <a:p>
            <a:pPr algn="l">
              <a:lnSpc>
                <a:spcPct val="122000"/>
              </a:lnSpc>
              <a:spcAft>
                <a:spcPts val="0"/>
              </a:spcAft>
            </a:pPr>
            <a:r>
              <a:rPr sz="1350" b="0" i="0">
                <a:solidFill>
                  <a:srgbClr val="2B313A"/>
                </a:solidFill>
                <a:latin typeface="Helvetica Neue"/>
                <a:ea typeface="Noto Sans CJK SC"/>
                <a:cs typeface="Noto Sans CJK SC"/>
              </a:rPr>
              <a:t>Hand the shipment off to </a:t>
            </a:r>
            <a:r>
              <a:rPr sz="1350" b="1" i="0">
                <a:solidFill>
                  <a:srgbClr val="0B0E12"/>
                </a:solidFill>
                <a:latin typeface="Helvetica Neue"/>
                <a:ea typeface="Noto Sans CJK SC"/>
                <a:cs typeface="Noto Sans CJK SC"/>
              </a:rPr>
              <a:t>third-party drivers, trucks and terminals</a:t>
            </a:r>
            <a:r>
              <a:rPr sz="1350" b="0" i="0">
                <a:solidFill>
                  <a:srgbClr val="2B313A"/>
                </a:solidFill>
                <a:latin typeface="Helvetica Neue"/>
                <a:ea typeface="Noto Sans CJK SC"/>
                <a:cs typeface="Noto Sans CJK SC"/>
              </a:rPr>
              <a:t> for part of the route. Trade-off: fewer on-time events, less accurate tracking, and slower proof of delivery (POD) turnaround, in exchange for reach and price. </a:t>
            </a:r>
            <a:r>
              <a:rPr sz="1350" b="1" i="0">
                <a:solidFill>
                  <a:srgbClr val="0B0E12"/>
                </a:solidFill>
                <a:latin typeface="Helvetica Neue"/>
                <a:ea typeface="Noto Sans CJK SC"/>
                <a:cs typeface="Noto Sans CJK SC"/>
              </a:rPr>
              <a:t>Choose interline when price is the priority.</a:t>
            </a:r>
          </a:p>
        </p:txBody>
      </p:sp>
      <p:sp>
        <p:nvSpPr>
          <p:cNvPr id="16" name="TextBox 15"/>
          <p:cNvSpPr txBox="1"/>
          <p:nvPr/>
        </p:nvSpPr>
        <p:spPr>
          <a:xfrm>
            <a:off x="566928" y="5257800"/>
            <a:ext cx="11064240" cy="1097280"/>
          </a:xfrm>
          <a:prstGeom prst="rect">
            <a:avLst/>
          </a:prstGeom>
          <a:noFill/>
        </p:spPr>
        <p:txBody>
          <a:bodyPr wrap="square"/>
          <a:lstStyle/>
          <a:p>
            <a:pPr algn="l">
              <a:spcBef>
                <a:spcPts val="0"/>
              </a:spcBef>
              <a:spcAft>
                <a:spcPts val="0"/>
              </a:spcAft>
            </a:pPr>
            <a:r>
              <a:rPr sz="1500" b="0" i="0">
                <a:solidFill>
                  <a:srgbClr val="2B313A"/>
                </a:solidFill>
                <a:latin typeface="Helvetica Neue"/>
                <a:ea typeface="Noto Sans CJK SC"/>
                <a:cs typeface="Noto Sans CJK SC"/>
              </a:rPr>
              <a:t>There is no universally better answer, only the right answer for a given shipment. Mothership surfaces both so you can weigh speed and visibility against cost on every lane.</a:t>
            </a:r>
          </a:p>
        </p:txBody>
      </p:sp>
      <p:sp>
        <p:nvSpPr>
          <p:cNvPr id="17" name="TextBox 16"/>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8" name="TextBox 17"/>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10 / 42</a:t>
            </a:r>
          </a:p>
        </p:txBody>
      </p:sp>
      <p:sp>
        <p:nvSpPr>
          <p:cNvPr id="19" name="Rectangle 18"/>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06</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PHYSICAL LIMITS</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Liftgates, pallets and equipment limits</a:t>
            </a:r>
          </a:p>
        </p:txBody>
      </p:sp>
      <p:sp>
        <p:nvSpPr>
          <p:cNvPr id="9" name="TextBox 8"/>
          <p:cNvSpPr txBox="1"/>
          <p:nvPr/>
        </p:nvSpPr>
        <p:spPr>
          <a:xfrm>
            <a:off x="566928" y="1280160"/>
            <a:ext cx="11064240" cy="1051560"/>
          </a:xfrm>
          <a:prstGeom prst="rect">
            <a:avLst/>
          </a:prstGeom>
          <a:noFill/>
        </p:spPr>
        <p:txBody>
          <a:bodyPr wrap="square"/>
          <a:lstStyle/>
          <a:p>
            <a:pPr algn="l">
              <a:lnSpc>
                <a:spcPct val="115000"/>
              </a:lnSpc>
              <a:spcAft>
                <a:spcPts val="0"/>
              </a:spcAft>
            </a:pPr>
            <a:r>
              <a:rPr sz="1500" b="0" i="0">
                <a:solidFill>
                  <a:srgbClr val="2B313A"/>
                </a:solidFill>
                <a:latin typeface="Helvetica Neue"/>
                <a:ea typeface="Noto Sans CJK SC"/>
                <a:cs typeface="Noto Sans CJK SC"/>
              </a:rPr>
              <a:t>A hydraulic tailgate (liftgate) is the platform on the back of a truck that raises and lowers freight when there is no loading dock or forklift. It is safety equipment with real limits, and those limits are physical, not negotiable.</a:t>
            </a:r>
          </a:p>
        </p:txBody>
      </p:sp>
      <p:sp>
        <p:nvSpPr>
          <p:cNvPr id="10" name="Rounded Rectangle 9"/>
          <p:cNvSpPr/>
          <p:nvPr/>
        </p:nvSpPr>
        <p:spPr>
          <a:xfrm>
            <a:off x="566928" y="2468880"/>
            <a:ext cx="3520440" cy="1691640"/>
          </a:xfrm>
          <a:prstGeom prst="roundRect">
            <a:avLst>
              <a:gd name="adj" fmla="val 2702"/>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13232" y="2615184"/>
            <a:ext cx="3227832" cy="420624"/>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~2,500 lbs</a:t>
            </a:r>
          </a:p>
        </p:txBody>
      </p:sp>
      <p:sp>
        <p:nvSpPr>
          <p:cNvPr id="12" name="TextBox 11"/>
          <p:cNvSpPr txBox="1"/>
          <p:nvPr/>
        </p:nvSpPr>
        <p:spPr>
          <a:xfrm>
            <a:off x="713232" y="3054096"/>
            <a:ext cx="3227832" cy="996696"/>
          </a:xfrm>
          <a:prstGeom prst="rect">
            <a:avLst/>
          </a:prstGeom>
          <a:noFill/>
        </p:spPr>
        <p:txBody>
          <a:bodyPr wrap="square"/>
          <a:lstStyle/>
          <a:p>
            <a:pPr algn="l">
              <a:spcBef>
                <a:spcPts val="0"/>
              </a:spcBef>
              <a:spcAft>
                <a:spcPts val="0"/>
              </a:spcAft>
            </a:pPr>
            <a:r>
              <a:rPr sz="1200" b="0" i="0">
                <a:solidFill>
                  <a:srgbClr val="69727F"/>
                </a:solidFill>
                <a:latin typeface="Helvetica Neue"/>
                <a:ea typeface="Noto Sans CJK SC"/>
                <a:cs typeface="Noto Sans CJK SC"/>
              </a:rPr>
              <a:t>Typical max weight per liftgate cycle (range across carriers about 1,300-3,500 lbs)</a:t>
            </a:r>
          </a:p>
        </p:txBody>
      </p:sp>
      <p:sp>
        <p:nvSpPr>
          <p:cNvPr id="13" name="Rounded Rectangle 12"/>
          <p:cNvSpPr/>
          <p:nvPr/>
        </p:nvSpPr>
        <p:spPr>
          <a:xfrm>
            <a:off x="4315968" y="2468880"/>
            <a:ext cx="3520440" cy="1691640"/>
          </a:xfrm>
          <a:prstGeom prst="roundRect">
            <a:avLst>
              <a:gd name="adj" fmla="val 2702"/>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462272" y="2615184"/>
            <a:ext cx="3227832" cy="420624"/>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80-89 in</a:t>
            </a:r>
          </a:p>
        </p:txBody>
      </p:sp>
      <p:sp>
        <p:nvSpPr>
          <p:cNvPr id="15" name="TextBox 14"/>
          <p:cNvSpPr txBox="1"/>
          <p:nvPr/>
        </p:nvSpPr>
        <p:spPr>
          <a:xfrm>
            <a:off x="4462272" y="3054096"/>
            <a:ext cx="3227832" cy="996696"/>
          </a:xfrm>
          <a:prstGeom prst="rect">
            <a:avLst/>
          </a:prstGeom>
          <a:noFill/>
        </p:spPr>
        <p:txBody>
          <a:bodyPr wrap="square"/>
          <a:lstStyle/>
          <a:p>
            <a:pPr algn="l">
              <a:spcBef>
                <a:spcPts val="0"/>
              </a:spcBef>
              <a:spcAft>
                <a:spcPts val="0"/>
              </a:spcAft>
            </a:pPr>
            <a:r>
              <a:rPr sz="1200" b="0" i="0">
                <a:solidFill>
                  <a:srgbClr val="69727F"/>
                </a:solidFill>
                <a:latin typeface="Helvetica Neue"/>
                <a:ea typeface="Noto Sans CJK SC"/>
                <a:cs typeface="Noto Sans CJK SC"/>
              </a:rPr>
              <a:t>Typical platform width: comfortably handles a standard 48 in x 40 in pallet</a:t>
            </a:r>
          </a:p>
        </p:txBody>
      </p:sp>
      <p:sp>
        <p:nvSpPr>
          <p:cNvPr id="16" name="Rounded Rectangle 15"/>
          <p:cNvSpPr/>
          <p:nvPr/>
        </p:nvSpPr>
        <p:spPr>
          <a:xfrm>
            <a:off x="8065008" y="2468880"/>
            <a:ext cx="3566160" cy="1691640"/>
          </a:xfrm>
          <a:prstGeom prst="roundRect">
            <a:avLst>
              <a:gd name="adj" fmla="val 2702"/>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11312" y="2615184"/>
            <a:ext cx="3273552" cy="420624"/>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30-70 in</a:t>
            </a:r>
          </a:p>
        </p:txBody>
      </p:sp>
      <p:sp>
        <p:nvSpPr>
          <p:cNvPr id="18" name="TextBox 17"/>
          <p:cNvSpPr txBox="1"/>
          <p:nvPr/>
        </p:nvSpPr>
        <p:spPr>
          <a:xfrm>
            <a:off x="8211312" y="3054096"/>
            <a:ext cx="3273552" cy="996696"/>
          </a:xfrm>
          <a:prstGeom prst="rect">
            <a:avLst/>
          </a:prstGeom>
          <a:noFill/>
        </p:spPr>
        <p:txBody>
          <a:bodyPr wrap="square"/>
          <a:lstStyle/>
          <a:p>
            <a:pPr algn="l">
              <a:spcBef>
                <a:spcPts val="0"/>
              </a:spcBef>
              <a:spcAft>
                <a:spcPts val="0"/>
              </a:spcAft>
            </a:pPr>
            <a:r>
              <a:rPr sz="1200" b="0" i="0">
                <a:solidFill>
                  <a:srgbClr val="69727F"/>
                </a:solidFill>
                <a:latin typeface="Helvetica Neue"/>
                <a:ea typeface="Noto Sans CJK SC"/>
                <a:cs typeface="Noto Sans CJK SC"/>
              </a:rPr>
              <a:t>Typical platform depth; longer pieces may not fit and need a dock or terminal pickup</a:t>
            </a:r>
          </a:p>
        </p:txBody>
      </p:sp>
      <p:sp>
        <p:nvSpPr>
          <p:cNvPr id="19" name="Rounded Rectangle 18"/>
          <p:cNvSpPr/>
          <p:nvPr/>
        </p:nvSpPr>
        <p:spPr>
          <a:xfrm>
            <a:off x="566928" y="4389120"/>
            <a:ext cx="11064240" cy="1965960"/>
          </a:xfrm>
          <a:prstGeom prst="roundRect">
            <a:avLst>
              <a:gd name="adj" fmla="val 2325"/>
            </a:avLst>
          </a:prstGeom>
          <a:solidFill>
            <a:srgbClr val="FDF6EC"/>
          </a:solidFill>
          <a:ln w="12700">
            <a:solidFill>
              <a:srgbClr val="F0DC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731520" y="4535424"/>
            <a:ext cx="91440" cy="91440"/>
          </a:xfrm>
          <a:prstGeom prst="roundRect">
            <a:avLst>
              <a:gd name="adj" fmla="val 10000"/>
            </a:avLst>
          </a:prstGeom>
          <a:solidFill>
            <a:srgbClr val="E08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96112" y="4480560"/>
            <a:ext cx="10588752" cy="237744"/>
          </a:xfrm>
          <a:prstGeom prst="rect">
            <a:avLst/>
          </a:prstGeom>
          <a:noFill/>
        </p:spPr>
        <p:txBody>
          <a:bodyPr wrap="square"/>
          <a:lstStyle/>
          <a:p>
            <a:pPr algn="l">
              <a:spcBef>
                <a:spcPts val="0"/>
              </a:spcBef>
              <a:spcAft>
                <a:spcPts val="0"/>
              </a:spcAft>
            </a:pPr>
            <a:r>
              <a:rPr sz="1000" b="1" i="0">
                <a:solidFill>
                  <a:srgbClr val="E0892B"/>
                </a:solidFill>
                <a:latin typeface="Helvetica Neue"/>
                <a:ea typeface="Noto Sans CJK SC"/>
                <a:cs typeface="Noto Sans CJK SC"/>
              </a:rPr>
              <a:t>IF IT WILL NOT CLEAR A LIFTGATE</a:t>
            </a:r>
          </a:p>
        </p:txBody>
      </p:sp>
      <p:sp>
        <p:nvSpPr>
          <p:cNvPr id="22" name="TextBox 21"/>
          <p:cNvSpPr txBox="1"/>
          <p:nvPr/>
        </p:nvSpPr>
        <p:spPr>
          <a:xfrm>
            <a:off x="731520" y="4718304"/>
            <a:ext cx="10735056" cy="154533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If a single handling unit exceeds roughly </a:t>
            </a:r>
            <a:r>
              <a:rPr sz="1300" b="1" i="0">
                <a:solidFill>
                  <a:srgbClr val="0B0E12"/>
                </a:solidFill>
                <a:latin typeface="Helvetica Neue"/>
                <a:ea typeface="Noto Sans CJK SC"/>
                <a:cs typeface="Noto Sans CJK SC"/>
              </a:rPr>
              <a:t>2,500 lbs or about 96 in in length</a:t>
            </a:r>
            <a:r>
              <a:rPr sz="1300" b="0" i="0">
                <a:solidFill>
                  <a:srgbClr val="2B313A"/>
                </a:solidFill>
                <a:latin typeface="Helvetica Neue"/>
                <a:ea typeface="Noto Sans CJK SC"/>
                <a:cs typeface="Noto Sans CJK SC"/>
              </a:rPr>
              <a:t>, it likely will not clear a liftgate. Split it across pallets, arrange a dock/forklift, or plan a terminal pickup.</a:t>
            </a:r>
          </a:p>
        </p:txBody>
      </p:sp>
      <p:sp>
        <p:nvSpPr>
          <p:cNvPr id="23" name="TextBox 22"/>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24" name="TextBox 23"/>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11 / 42</a:t>
            </a:r>
          </a:p>
        </p:txBody>
      </p:sp>
      <p:sp>
        <p:nvSpPr>
          <p:cNvPr id="25" name="Rectangle 24"/>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06</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PHYSICAL LIMITS</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When can you use a liftgate?</a:t>
            </a:r>
          </a:p>
        </p:txBody>
      </p:sp>
      <p:sp>
        <p:nvSpPr>
          <p:cNvPr id="9" name="TextBox 8"/>
          <p:cNvSpPr txBox="1"/>
          <p:nvPr/>
        </p:nvSpPr>
        <p:spPr>
          <a:xfrm>
            <a:off x="566928" y="1261872"/>
            <a:ext cx="11064240" cy="502920"/>
          </a:xfrm>
          <a:prstGeom prst="rect">
            <a:avLst/>
          </a:prstGeom>
          <a:noFill/>
        </p:spPr>
        <p:txBody>
          <a:bodyPr wrap="square"/>
          <a:lstStyle/>
          <a:p>
            <a:pPr algn="l">
              <a:spcBef>
                <a:spcPts val="0"/>
              </a:spcBef>
              <a:spcAft>
                <a:spcPts val="0"/>
              </a:spcAft>
            </a:pPr>
            <a:r>
              <a:rPr sz="1450" b="0" i="0">
                <a:solidFill>
                  <a:srgbClr val="2B313A"/>
                </a:solidFill>
                <a:latin typeface="Helvetica Neue"/>
                <a:ea typeface="Noto Sans CJK SC"/>
                <a:cs typeface="Noto Sans CJK SC"/>
              </a:rPr>
              <a:t>Use this check before booking, and tell us about both ends. The answer can differ at pickup and delivery.</a:t>
            </a:r>
          </a:p>
        </p:txBody>
      </p:sp>
      <p:graphicFrame>
        <p:nvGraphicFramePr>
          <p:cNvPr id="10" name="Table 9"/>
          <p:cNvGraphicFramePr>
            <a:graphicFrameLocks noGrp="1"/>
          </p:cNvGraphicFramePr>
          <p:nvPr/>
        </p:nvGraphicFramePr>
        <p:xfrm>
          <a:off x="566928" y="1874519"/>
          <a:ext cx="11064239" cy="2121408"/>
        </p:xfrm>
        <a:graphic>
          <a:graphicData uri="http://schemas.openxmlformats.org/drawingml/2006/table">
            <a:tbl>
              <a:tblPr firstRow="1" bandRow="1">
                <a:tableStyleId>{5C22544A-7EE6-4342-B048-85BDC9FD1C3A}</a:tableStyleId>
              </a:tblPr>
              <a:tblGrid>
                <a:gridCol w="4937760"/>
                <a:gridCol w="1920240"/>
                <a:gridCol w="4206239"/>
              </a:tblGrid>
              <a:tr h="303058">
                <a:tc>
                  <a:txBody>
                    <a:bodyPr wrap="square"/>
                    <a:lstStyle/>
                    <a:p>
                      <a:pPr algn="ctr"/>
                      <a:r>
                        <a:rPr sz="1000" b="1" i="0">
                          <a:solidFill>
                            <a:srgbClr val="FFFFFF"/>
                          </a:solidFill>
                          <a:latin typeface="Helvetica Neue"/>
                          <a:ea typeface="Noto Sans CJK SC"/>
                          <a:cs typeface="Noto Sans CJK SC"/>
                        </a:rPr>
                        <a:t>If this is true at the stop</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Helvetica Neue"/>
                          <a:ea typeface="Noto Sans CJK SC"/>
                          <a:cs typeface="Noto Sans CJK SC"/>
                        </a:rPr>
                        <a:t>Liftgate?</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Helvetica Neue"/>
                          <a:ea typeface="Noto Sans CJK SC"/>
                          <a:cs typeface="Noto Sans CJK SC"/>
                        </a:rPr>
                        <a:t>What to do</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300" b="0" i="0">
                          <a:solidFill>
                            <a:srgbClr val="2B313A"/>
                          </a:solidFill>
                          <a:latin typeface="Helvetica Neue"/>
                          <a:ea typeface="Noto Sans CJK SC"/>
                          <a:cs typeface="Noto Sans CJK SC"/>
                        </a:rPr>
                        <a:t>No loading dock and no forklift on site</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1" i="0">
                          <a:solidFill>
                            <a:srgbClr val="2B313A"/>
                          </a:solidFill>
                          <a:latin typeface="Helvetica Neue"/>
                          <a:ea typeface="Noto Sans CJK SC"/>
                          <a:cs typeface="Noto Sans CJK SC"/>
                        </a:rPr>
                        <a:t>Required</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0" i="0">
                          <a:solidFill>
                            <a:srgbClr val="2B313A"/>
                          </a:solidFill>
                          <a:latin typeface="Helvetica Neue"/>
                          <a:ea typeface="Noto Sans CJK SC"/>
                          <a:cs typeface="Noto Sans CJK SC"/>
                        </a:rPr>
                        <a:t>Add a liftgate to that stop at booking.</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300" b="0" i="0">
                          <a:solidFill>
                            <a:srgbClr val="2B313A"/>
                          </a:solidFill>
                          <a:latin typeface="Helvetica Neue"/>
                          <a:ea typeface="Noto Sans CJK SC"/>
                          <a:cs typeface="Noto Sans CJK SC"/>
                        </a:rPr>
                        <a:t>Residential or curbside delivery</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1" i="0">
                          <a:solidFill>
                            <a:srgbClr val="2B313A"/>
                          </a:solidFill>
                          <a:latin typeface="Helvetica Neue"/>
                          <a:ea typeface="Noto Sans CJK SC"/>
                          <a:cs typeface="Noto Sans CJK SC"/>
                        </a:rPr>
                        <a:t>Required</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0" i="0">
                          <a:solidFill>
                            <a:srgbClr val="2B313A"/>
                          </a:solidFill>
                          <a:latin typeface="Helvetica Neue"/>
                          <a:ea typeface="Noto Sans CJK SC"/>
                          <a:cs typeface="Noto Sans CJK SC"/>
                        </a:rPr>
                        <a:t>Liftgate (usually with a residential fee) almost always applies.</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300" b="0" i="0">
                          <a:solidFill>
                            <a:srgbClr val="2B313A"/>
                          </a:solidFill>
                          <a:latin typeface="Helvetica Neue"/>
                          <a:ea typeface="Noto Sans CJK SC"/>
                          <a:cs typeface="Noto Sans CJK SC"/>
                        </a:rPr>
                        <a:t>Each pallet is at or under ~2,500 lbs and fits the platform</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1" i="0">
                          <a:solidFill>
                            <a:srgbClr val="2B313A"/>
                          </a:solidFill>
                          <a:latin typeface="Helvetica Neue"/>
                          <a:ea typeface="Noto Sans CJK SC"/>
                          <a:cs typeface="Noto Sans CJK SC"/>
                        </a:rPr>
                        <a:t>Works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0" i="0">
                          <a:solidFill>
                            <a:srgbClr val="2B313A"/>
                          </a:solidFill>
                          <a:latin typeface="Helvetica Neue"/>
                          <a:ea typeface="Noto Sans CJK SC"/>
                          <a:cs typeface="Noto Sans CJK SC"/>
                        </a:rPr>
                        <a:t>A standard liftgate handles it.</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300" b="0" i="0">
                          <a:solidFill>
                            <a:srgbClr val="2B313A"/>
                          </a:solidFill>
                          <a:latin typeface="Helvetica Neue"/>
                          <a:ea typeface="Noto Sans CJK SC"/>
                          <a:cs typeface="Noto Sans CJK SC"/>
                        </a:rPr>
                        <a:t>A loading dock is available</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1" i="0">
                          <a:solidFill>
                            <a:srgbClr val="2B313A"/>
                          </a:solidFill>
                          <a:latin typeface="Helvetica Neue"/>
                          <a:ea typeface="Noto Sans CJK SC"/>
                          <a:cs typeface="Noto Sans CJK SC"/>
                        </a:rPr>
                        <a:t>Not needed</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0" i="0">
                          <a:solidFill>
                            <a:srgbClr val="2B313A"/>
                          </a:solidFill>
                          <a:latin typeface="Helvetica Neue"/>
                          <a:ea typeface="Noto Sans CJK SC"/>
                          <a:cs typeface="Noto Sans CJK SC"/>
                        </a:rPr>
                        <a:t>Skip it: freight rolls straight off at the dock.</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300" b="0" i="0">
                          <a:solidFill>
                            <a:srgbClr val="2B313A"/>
                          </a:solidFill>
                          <a:latin typeface="Helvetica Neue"/>
                          <a:ea typeface="Noto Sans CJK SC"/>
                          <a:cs typeface="Noto Sans CJK SC"/>
                        </a:rPr>
                        <a:t>A forklift is available on site</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1" i="0">
                          <a:solidFill>
                            <a:srgbClr val="2B313A"/>
                          </a:solidFill>
                          <a:latin typeface="Helvetica Neue"/>
                          <a:ea typeface="Noto Sans CJK SC"/>
                          <a:cs typeface="Noto Sans CJK SC"/>
                        </a:rPr>
                        <a:t>Not needed</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0" i="0">
                          <a:solidFill>
                            <a:srgbClr val="2B313A"/>
                          </a:solidFill>
                          <a:latin typeface="Helvetica Neue"/>
                          <a:ea typeface="Noto Sans CJK SC"/>
                          <a:cs typeface="Noto Sans CJK SC"/>
                        </a:rPr>
                        <a:t>Skip it: the forklift loads and unloads.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60">
                <a:tc>
                  <a:txBody>
                    <a:bodyPr wrap="square"/>
                    <a:lstStyle/>
                    <a:p>
                      <a:pPr algn="ctr"/>
                      <a:r>
                        <a:rPr sz="1300" b="0" i="0">
                          <a:solidFill>
                            <a:srgbClr val="2B313A"/>
                          </a:solidFill>
                          <a:latin typeface="Helvetica Neue"/>
                          <a:ea typeface="Noto Sans CJK SC"/>
                          <a:cs typeface="Noto Sans CJK SC"/>
                        </a:rPr>
                        <a:t>A single piece is over ~2,500 lbs or longer than the platform</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1" i="0">
                          <a:solidFill>
                            <a:srgbClr val="2B313A"/>
                          </a:solidFill>
                          <a:latin typeface="Helvetica Neue"/>
                          <a:ea typeface="Noto Sans CJK SC"/>
                          <a:cs typeface="Noto Sans CJK SC"/>
                        </a:rPr>
                        <a:t>Will not fit / lift</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0" i="0">
                          <a:solidFill>
                            <a:srgbClr val="2B313A"/>
                          </a:solidFill>
                          <a:latin typeface="Helvetica Neue"/>
                          <a:ea typeface="Noto Sans CJK SC"/>
                          <a:cs typeface="Noto Sans CJK SC"/>
                        </a:rPr>
                        <a:t>Use a dock or forklift, split the load, or arrange a terminal pickup/delivery.</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bl>
          </a:graphicData>
        </a:graphic>
      </p:graphicFrame>
      <p:sp>
        <p:nvSpPr>
          <p:cNvPr id="11" name="TextBox 10"/>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2" name="TextBox 11"/>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12 / 42</a:t>
            </a:r>
          </a:p>
        </p:txBody>
      </p:sp>
      <p:sp>
        <p:nvSpPr>
          <p:cNvPr id="13" name="Rectangle 12"/>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06</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PHYSICAL LIMITS</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Pallet weight and dimensions</a:t>
            </a:r>
          </a:p>
        </p:txBody>
      </p:sp>
      <p:sp>
        <p:nvSpPr>
          <p:cNvPr id="9" name="TextBox 8"/>
          <p:cNvSpPr txBox="1"/>
          <p:nvPr/>
        </p:nvSpPr>
        <p:spPr>
          <a:xfrm>
            <a:off x="566928" y="1280160"/>
            <a:ext cx="11064240" cy="1051560"/>
          </a:xfrm>
          <a:prstGeom prst="rect">
            <a:avLst/>
          </a:prstGeom>
          <a:noFill/>
        </p:spPr>
        <p:txBody>
          <a:bodyPr wrap="square"/>
          <a:lstStyle/>
          <a:p>
            <a:pPr algn="l">
              <a:lnSpc>
                <a:spcPct val="115000"/>
              </a:lnSpc>
              <a:spcAft>
                <a:spcPts val="0"/>
              </a:spcAft>
            </a:pPr>
            <a:r>
              <a:rPr sz="1500" b="0" i="0">
                <a:solidFill>
                  <a:srgbClr val="2B313A"/>
                </a:solidFill>
                <a:latin typeface="Helvetica Neue"/>
                <a:ea typeface="Noto Sans CJK SC"/>
                <a:cs typeface="Noto Sans CJK SC"/>
              </a:rPr>
              <a:t>When a liftgate is not needed (a dock or forklift is available at both ends), pallets can be heavier. Most LTL carriers will accept individual handling units up to roughly </a:t>
            </a:r>
            <a:r>
              <a:rPr sz="1500" b="1" i="0">
                <a:solidFill>
                  <a:srgbClr val="0B0E12"/>
                </a:solidFill>
                <a:latin typeface="Helvetica Neue"/>
                <a:ea typeface="Noto Sans CJK SC"/>
                <a:cs typeface="Noto Sans CJK SC"/>
              </a:rPr>
              <a:t>4,000-10,000+ lbs</a:t>
            </a:r>
            <a:r>
              <a:rPr sz="1500" b="0" i="0">
                <a:solidFill>
                  <a:srgbClr val="2B313A"/>
                </a:solidFill>
                <a:latin typeface="Helvetica Neue"/>
                <a:ea typeface="Noto Sans CJK SC"/>
                <a:cs typeface="Noto Sans CJK SC"/>
              </a:rPr>
              <a:t> depending on tariff, with total shipment weight commonly capped before volume rules apply.</a:t>
            </a:r>
          </a:p>
        </p:txBody>
      </p:sp>
      <p:sp>
        <p:nvSpPr>
          <p:cNvPr id="10" name="TextBox 9"/>
          <p:cNvSpPr txBox="1"/>
          <p:nvPr/>
        </p:nvSpPr>
        <p:spPr>
          <a:xfrm>
            <a:off x="566928" y="2468880"/>
            <a:ext cx="11064240" cy="3794760"/>
          </a:xfrm>
          <a:prstGeom prst="rect">
            <a:avLst/>
          </a:prstGeom>
          <a:noFill/>
        </p:spPr>
        <p:txBody>
          <a:bodyPr wrap="square"/>
          <a:lstStyle/>
          <a:p>
            <a:pPr algn="l">
              <a:lnSpc>
                <a:spcPct val="118000"/>
              </a:lnSpc>
              <a:spcAft>
                <a:spcPts val="10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Standard pallet footprint:</a:t>
            </a:r>
            <a:r>
              <a:rPr sz="1450" b="0" i="0">
                <a:solidFill>
                  <a:srgbClr val="2B313A"/>
                </a:solidFill>
                <a:latin typeface="Helvetica Neue"/>
                <a:ea typeface="Noto Sans CJK SC"/>
                <a:cs typeface="Noto Sans CJK SC"/>
              </a:rPr>
              <a:t> 48 in x 40 in. Keep freight stacked within the footprint. Overhang invites damage and reclassification.</a:t>
            </a:r>
          </a:p>
          <a:p>
            <a:pPr algn="l">
              <a:lnSpc>
                <a:spcPct val="118000"/>
              </a:lnSpc>
              <a:spcAft>
                <a:spcPts val="10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With a liftgate:</a:t>
            </a:r>
            <a:r>
              <a:rPr sz="1450" b="0" i="0">
                <a:solidFill>
                  <a:srgbClr val="2B313A"/>
                </a:solidFill>
                <a:latin typeface="Helvetica Neue"/>
                <a:ea typeface="Noto Sans CJK SC"/>
                <a:cs typeface="Noto Sans CJK SC"/>
              </a:rPr>
              <a:t> keep each pallet at or under ~2,500 lbs and within the platform size.</a:t>
            </a:r>
          </a:p>
          <a:p>
            <a:pPr algn="l">
              <a:lnSpc>
                <a:spcPct val="118000"/>
              </a:lnSpc>
              <a:spcAft>
                <a:spcPts val="10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Without a liftgate (dock/forklift):</a:t>
            </a:r>
            <a:r>
              <a:rPr sz="1450" b="0" i="0">
                <a:solidFill>
                  <a:srgbClr val="2B313A"/>
                </a:solidFill>
                <a:latin typeface="Helvetica Neue"/>
                <a:ea typeface="Noto Sans CJK SC"/>
                <a:cs typeface="Noto Sans CJK SC"/>
              </a:rPr>
              <a:t> heavier pallets are fine, but any single piece over </a:t>
            </a:r>
            <a:r>
              <a:rPr sz="1450" b="1" i="0">
                <a:solidFill>
                  <a:srgbClr val="0B0E12"/>
                </a:solidFill>
                <a:latin typeface="Helvetica Neue"/>
                <a:ea typeface="Noto Sans CJK SC"/>
                <a:cs typeface="Noto Sans CJK SC"/>
              </a:rPr>
              <a:t>8 ft (96 in)</a:t>
            </a:r>
            <a:r>
              <a:rPr sz="1450" b="0" i="0">
                <a:solidFill>
                  <a:srgbClr val="2B313A"/>
                </a:solidFill>
                <a:latin typeface="Helvetica Neue"/>
                <a:ea typeface="Noto Sans CJK SC"/>
                <a:cs typeface="Noto Sans CJK SC"/>
              </a:rPr>
              <a:t> triggers an over-length charge, and pieces past </a:t>
            </a:r>
            <a:r>
              <a:rPr sz="1450" b="1" i="0">
                <a:solidFill>
                  <a:srgbClr val="0B0E12"/>
                </a:solidFill>
                <a:latin typeface="Helvetica Neue"/>
                <a:ea typeface="Noto Sans CJK SC"/>
                <a:cs typeface="Noto Sans CJK SC"/>
              </a:rPr>
              <a:t>12 ft</a:t>
            </a:r>
            <a:r>
              <a:rPr sz="1450" b="0" i="0">
                <a:solidFill>
                  <a:srgbClr val="2B313A"/>
                </a:solidFill>
                <a:latin typeface="Helvetica Neue"/>
                <a:ea typeface="Noto Sans CJK SC"/>
                <a:cs typeface="Noto Sans CJK SC"/>
              </a:rPr>
              <a:t> climb steeply.</a:t>
            </a:r>
          </a:p>
          <a:p>
            <a:pPr algn="l">
              <a:lnSpc>
                <a:spcPct val="118000"/>
              </a:lnSpc>
              <a:spcAft>
                <a:spcPts val="10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Always cap pallet height</a:t>
            </a:r>
            <a:r>
              <a:rPr sz="1450" b="0" i="0">
                <a:solidFill>
                  <a:srgbClr val="2B313A"/>
                </a:solidFill>
                <a:latin typeface="Helvetica Neue"/>
                <a:ea typeface="Noto Sans CJK SC"/>
                <a:cs typeface="Noto Sans CJK SC"/>
              </a:rPr>
              <a:t> so a non-stackable load does not get rated as if it fills the full trailer height (carriers often treat a 48 in non-stackable pallet as 96 in tall for cubic-capacity rating (cubing)).</a:t>
            </a:r>
          </a:p>
        </p:txBody>
      </p:sp>
      <p:sp>
        <p:nvSpPr>
          <p:cNvPr id="11" name="TextBox 10"/>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2" name="TextBox 11"/>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13 / 42</a:t>
            </a:r>
          </a:p>
        </p:txBody>
      </p:sp>
      <p:sp>
        <p:nvSpPr>
          <p:cNvPr id="13" name="Rectangle 12"/>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07</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PRICING FOUNDATION</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Density, freight class and the 2025 NMFC changes</a:t>
            </a:r>
          </a:p>
        </p:txBody>
      </p:sp>
      <p:sp>
        <p:nvSpPr>
          <p:cNvPr id="9" name="TextBox 8"/>
          <p:cNvSpPr txBox="1"/>
          <p:nvPr/>
        </p:nvSpPr>
        <p:spPr>
          <a:xfrm>
            <a:off x="566928" y="1280160"/>
            <a:ext cx="11064240" cy="1691640"/>
          </a:xfrm>
          <a:prstGeom prst="rect">
            <a:avLst/>
          </a:prstGeom>
          <a:noFill/>
        </p:spPr>
        <p:txBody>
          <a:bodyPr wrap="square"/>
          <a:lstStyle/>
          <a:p>
            <a:pPr algn="l">
              <a:lnSpc>
                <a:spcPct val="115000"/>
              </a:lnSpc>
              <a:spcAft>
                <a:spcPts val="0"/>
              </a:spcAft>
            </a:pPr>
            <a:r>
              <a:rPr sz="1450" b="0" i="0">
                <a:solidFill>
                  <a:srgbClr val="2B313A"/>
                </a:solidFill>
                <a:latin typeface="Helvetica Neue"/>
                <a:ea typeface="Noto Sans CJK SC"/>
                <a:cs typeface="Noto Sans CJK SC"/>
              </a:rPr>
              <a:t>Every LTL shipment is assigned a </a:t>
            </a:r>
            <a:r>
              <a:rPr sz="1450" b="1" i="0">
                <a:solidFill>
                  <a:srgbClr val="0B0E12"/>
                </a:solidFill>
                <a:latin typeface="Helvetica Neue"/>
                <a:ea typeface="Noto Sans CJK SC"/>
                <a:cs typeface="Noto Sans CJK SC"/>
              </a:rPr>
              <a:t>freight class</a:t>
            </a:r>
            <a:r>
              <a:rPr sz="1450" b="0" i="0">
                <a:solidFill>
                  <a:srgbClr val="2B313A"/>
                </a:solidFill>
                <a:latin typeface="Helvetica Neue"/>
                <a:ea typeface="Noto Sans CJK SC"/>
                <a:cs typeface="Noto Sans CJK SC"/>
              </a:rPr>
              <a:t> (from 50 to 500) and one or more </a:t>
            </a:r>
            <a:r>
              <a:rPr sz="1450" b="1" i="0">
                <a:solidFill>
                  <a:srgbClr val="0B0E12"/>
                </a:solidFill>
                <a:latin typeface="Helvetica Neue"/>
                <a:ea typeface="Noto Sans CJK SC"/>
                <a:cs typeface="Noto Sans CJK SC"/>
              </a:rPr>
              <a:t>National Motor Freight Classification (NMFC) item codes</a:t>
            </a:r>
            <a:r>
              <a:rPr sz="1450" b="0" i="0">
                <a:solidFill>
                  <a:srgbClr val="2B313A"/>
                </a:solidFill>
                <a:latin typeface="Helvetica Neue"/>
                <a:ea typeface="Noto Sans CJK SC"/>
                <a:cs typeface="Noto Sans CJK SC"/>
              </a:rPr>
              <a:t> maintained by the National Motor Freight Traffic Association (NMFTA). Class drives price: lower numbers (denser, sturdier, easier-to-handle freight) cost less; higher numbers cost more. Historically class balanced four factors: </a:t>
            </a:r>
            <a:r>
              <a:rPr sz="1450" b="1" i="0">
                <a:solidFill>
                  <a:srgbClr val="0B0E12"/>
                </a:solidFill>
                <a:latin typeface="Helvetica Neue"/>
                <a:ea typeface="Noto Sans CJK SC"/>
                <a:cs typeface="Noto Sans CJK SC"/>
              </a:rPr>
              <a:t>density, handling, how well it packs with other freight (stowability), and liability</a:t>
            </a:r>
            <a:r>
              <a:rPr sz="1450" b="0" i="0">
                <a:solidFill>
                  <a:srgbClr val="2B313A"/>
                </a:solidFill>
                <a:latin typeface="Helvetica Neue"/>
                <a:ea typeface="Noto Sans CJK SC"/>
                <a:cs typeface="Noto Sans CJK SC"/>
              </a:rPr>
              <a:t>.</a:t>
            </a:r>
          </a:p>
        </p:txBody>
      </p:sp>
      <p:sp>
        <p:nvSpPr>
          <p:cNvPr id="10" name="Rounded Rectangle 9"/>
          <p:cNvSpPr/>
          <p:nvPr/>
        </p:nvSpPr>
        <p:spPr>
          <a:xfrm>
            <a:off x="566928" y="3108960"/>
            <a:ext cx="11064240" cy="3154680"/>
          </a:xfrm>
          <a:prstGeom prst="roundRect">
            <a:avLst>
              <a:gd name="adj" fmla="val 1449"/>
            </a:avLst>
          </a:prstGeom>
          <a:solidFill>
            <a:srgbClr val="EEF8F1"/>
          </a:solidFill>
          <a:ln w="12700">
            <a:solidFill>
              <a:srgbClr val="47A3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3255264"/>
            <a:ext cx="91440" cy="91440"/>
          </a:xfrm>
          <a:prstGeom prst="roundRect">
            <a:avLst>
              <a:gd name="adj" fmla="val 10000"/>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3200400"/>
            <a:ext cx="10588752" cy="237744"/>
          </a:xfrm>
          <a:prstGeom prst="rect">
            <a:avLst/>
          </a:prstGeom>
          <a:noFill/>
        </p:spPr>
        <p:txBody>
          <a:bodyPr wrap="square"/>
          <a:lstStyle/>
          <a:p>
            <a:pPr algn="l">
              <a:spcBef>
                <a:spcPts val="0"/>
              </a:spcBef>
              <a:spcAft>
                <a:spcPts val="0"/>
              </a:spcAft>
            </a:pPr>
            <a:r>
              <a:rPr sz="1000" b="1" i="0">
                <a:solidFill>
                  <a:srgbClr val="3F8D51"/>
                </a:solidFill>
                <a:latin typeface="Helvetica Neue"/>
                <a:ea typeface="Noto Sans CJK SC"/>
                <a:cs typeface="Noto Sans CJK SC"/>
              </a:rPr>
              <a:t>NEW: CARRIERS NOW EXPECT AN NMFC NUMBER ON EVERY COMMODITY</a:t>
            </a:r>
          </a:p>
        </p:txBody>
      </p:sp>
      <p:sp>
        <p:nvSpPr>
          <p:cNvPr id="13" name="TextBox 12"/>
          <p:cNvSpPr txBox="1"/>
          <p:nvPr/>
        </p:nvSpPr>
        <p:spPr>
          <a:xfrm>
            <a:off x="731520" y="3438144"/>
            <a:ext cx="10735056" cy="273405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Carriers are increasingly requiring a valid NMFC item number for each commodity on the Bill of Lading (BOL). A missing or incorrect NMFC is one of the most common triggers for a reclassification rebill (a corrected invoice after the carrier re-weighs or re-measures). Mothership is rolling out </a:t>
            </a:r>
            <a:r>
              <a:rPr sz="1300" b="1" i="0">
                <a:solidFill>
                  <a:srgbClr val="0B0E12"/>
                </a:solidFill>
                <a:latin typeface="Helvetica Neue"/>
                <a:ea typeface="Noto Sans CJK SC"/>
                <a:cs typeface="Noto Sans CJK SC"/>
              </a:rPr>
              <a:t>AI-powered NMFC lookup</a:t>
            </a:r>
            <a:r>
              <a:rPr sz="1300" b="0" i="0">
                <a:solidFill>
                  <a:srgbClr val="2B313A"/>
                </a:solidFill>
                <a:latin typeface="Helvetica Neue"/>
                <a:ea typeface="Noto Sans CJK SC"/>
                <a:cs typeface="Noto Sans CJK SC"/>
              </a:rPr>
              <a:t> in the cargo-description field so you can classify accurately at booking.</a:t>
            </a:r>
          </a:p>
        </p:txBody>
      </p:sp>
      <p:sp>
        <p:nvSpPr>
          <p:cNvPr id="14" name="TextBox 13"/>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5" name="TextBox 14"/>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14 / 42</a:t>
            </a:r>
          </a:p>
        </p:txBody>
      </p:sp>
      <p:sp>
        <p:nvSpPr>
          <p:cNvPr id="16" name="Rectangle 15"/>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07</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PRICING FOUNDATION</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What changed in 2025</a:t>
            </a:r>
          </a:p>
        </p:txBody>
      </p:sp>
      <p:sp>
        <p:nvSpPr>
          <p:cNvPr id="9" name="TextBox 8"/>
          <p:cNvSpPr txBox="1"/>
          <p:nvPr/>
        </p:nvSpPr>
        <p:spPr>
          <a:xfrm>
            <a:off x="566928" y="1280160"/>
            <a:ext cx="11064240" cy="1965960"/>
          </a:xfrm>
          <a:prstGeom prst="rect">
            <a:avLst/>
          </a:prstGeom>
          <a:noFill/>
        </p:spPr>
        <p:txBody>
          <a:bodyPr wrap="square"/>
          <a:lstStyle/>
          <a:p>
            <a:pPr algn="l">
              <a:lnSpc>
                <a:spcPct val="115000"/>
              </a:lnSpc>
              <a:spcAft>
                <a:spcPts val="800"/>
              </a:spcAft>
            </a:pPr>
            <a:r>
              <a:rPr sz="1450" b="0" i="0">
                <a:solidFill>
                  <a:srgbClr val="2B313A"/>
                </a:solidFill>
                <a:latin typeface="Helvetica Neue"/>
                <a:ea typeface="Noto Sans CJK SC"/>
                <a:cs typeface="Noto Sans CJK SC"/>
              </a:rPr>
              <a:t>Effective </a:t>
            </a:r>
            <a:r>
              <a:rPr sz="1450" b="1" i="0">
                <a:solidFill>
                  <a:srgbClr val="0B0E12"/>
                </a:solidFill>
                <a:latin typeface="Helvetica Neue"/>
                <a:ea typeface="Noto Sans CJK SC"/>
                <a:cs typeface="Noto Sans CJK SC"/>
              </a:rPr>
              <a:t>July 19, 2025</a:t>
            </a:r>
            <a:r>
              <a:rPr sz="1450" b="0" i="0">
                <a:solidFill>
                  <a:srgbClr val="2B313A"/>
                </a:solidFill>
                <a:latin typeface="Helvetica Neue"/>
                <a:ea typeface="Noto Sans CJK SC"/>
                <a:cs typeface="Noto Sans CJK SC"/>
              </a:rPr>
              <a:t> (NMFTA Docket 2025-1), the classification system underwent its most sweeping revision in years, shifting roughly </a:t>
            </a:r>
            <a:r>
              <a:rPr sz="1450" b="1" i="0">
                <a:solidFill>
                  <a:srgbClr val="0B0E12"/>
                </a:solidFill>
                <a:latin typeface="Helvetica Neue"/>
                <a:ea typeface="Noto Sans CJK SC"/>
                <a:cs typeface="Noto Sans CJK SC"/>
              </a:rPr>
              <a:t>2,000 commodities from commodity-based to density-based</a:t>
            </a:r>
            <a:r>
              <a:rPr sz="1450" b="0" i="0">
                <a:solidFill>
                  <a:srgbClr val="2B313A"/>
                </a:solidFill>
                <a:latin typeface="Helvetica Neue"/>
                <a:ea typeface="Noto Sans CJK SC"/>
                <a:cs typeface="Noto Sans CJK SC"/>
              </a:rPr>
              <a:t> classification and replacing the old 11-tier density scale with a more granular </a:t>
            </a:r>
            <a:r>
              <a:rPr sz="1450" b="1" i="0">
                <a:solidFill>
                  <a:srgbClr val="0B0E12"/>
                </a:solidFill>
                <a:latin typeface="Helvetica Neue"/>
                <a:ea typeface="Noto Sans CJK SC"/>
                <a:cs typeface="Noto Sans CJK SC"/>
              </a:rPr>
              <a:t>13-tier scale</a:t>
            </a:r>
            <a:r>
              <a:rPr sz="1450" b="0" i="0">
                <a:solidFill>
                  <a:srgbClr val="2B313A"/>
                </a:solidFill>
                <a:latin typeface="Helvetica Neue"/>
                <a:ea typeface="Noto Sans CJK SC"/>
                <a:cs typeface="Noto Sans CJK SC"/>
              </a:rPr>
              <a:t>. A further docket (2026-1) is scheduled to begin rolling out in early 2026.</a:t>
            </a:r>
          </a:p>
          <a:p>
            <a:pPr algn="l">
              <a:lnSpc>
                <a:spcPct val="115000"/>
              </a:lnSpc>
              <a:spcAft>
                <a:spcPts val="0"/>
              </a:spcAft>
            </a:pPr>
            <a:r>
              <a:rPr sz="1450" b="0" i="0">
                <a:solidFill>
                  <a:srgbClr val="2B313A"/>
                </a:solidFill>
                <a:latin typeface="Helvetica Neue"/>
                <a:ea typeface="Noto Sans CJK SC"/>
                <a:cs typeface="Noto Sans CJK SC"/>
              </a:rPr>
              <a:t>The practical upshot: </a:t>
            </a:r>
            <a:r>
              <a:rPr sz="1450" b="1" i="0">
                <a:solidFill>
                  <a:srgbClr val="0B0E12"/>
                </a:solidFill>
                <a:latin typeface="Helvetica Neue"/>
                <a:ea typeface="Noto Sans CJK SC"/>
                <a:cs typeface="Noto Sans CJK SC"/>
              </a:rPr>
              <a:t>density now drives class for most freight.</a:t>
            </a:r>
            <a:r>
              <a:rPr sz="1450" b="0" i="0">
                <a:solidFill>
                  <a:srgbClr val="2B313A"/>
                </a:solidFill>
                <a:latin typeface="Helvetica Neue"/>
                <a:ea typeface="Noto Sans CJK SC"/>
                <a:cs typeface="Noto Sans CJK SC"/>
              </a:rPr>
              <a:t> Density is weight divided by total cubic feet (pounds per cubic foot). The more accurately you measure and declare, the more accurately it prices.</a:t>
            </a:r>
          </a:p>
        </p:txBody>
      </p:sp>
      <p:sp>
        <p:nvSpPr>
          <p:cNvPr id="10" name="TextBox 9"/>
          <p:cNvSpPr txBox="1"/>
          <p:nvPr/>
        </p:nvSpPr>
        <p:spPr>
          <a:xfrm>
            <a:off x="566928" y="3383280"/>
            <a:ext cx="11064240" cy="2880360"/>
          </a:xfrm>
          <a:prstGeom prst="rect">
            <a:avLst/>
          </a:prstGeom>
          <a:noFill/>
        </p:spPr>
        <p:txBody>
          <a:bodyPr wrap="square"/>
          <a:lstStyle/>
          <a:p>
            <a:pPr algn="l">
              <a:spcBef>
                <a:spcPts val="0"/>
              </a:spcBef>
              <a:spcAft>
                <a:spcPts val="800"/>
              </a:spcAft>
            </a:pPr>
            <a:r>
              <a:rPr sz="1600" b="1" i="0">
                <a:solidFill>
                  <a:srgbClr val="0B0E12"/>
                </a:solidFill>
                <a:latin typeface="Helvetica Neue"/>
                <a:ea typeface="Noto Sans CJK SC"/>
                <a:cs typeface="Noto Sans CJK SC"/>
              </a:rPr>
              <a:t>Write descriptions that prevent reclassifications</a:t>
            </a:r>
          </a:p>
          <a:p>
            <a:pPr algn="l">
              <a:lnSpc>
                <a:spcPct val="118000"/>
              </a:lnSpc>
              <a:spcAft>
                <a:spcPts val="600"/>
              </a:spcAft>
            </a:pPr>
            <a:r>
              <a:rPr sz="1350" b="0" i="0">
                <a:solidFill>
                  <a:srgbClr val="2B313A"/>
                </a:solidFill>
                <a:latin typeface="Helvetica Neue"/>
                <a:ea typeface="Noto Sans CJK SC"/>
                <a:cs typeface="Noto Sans CJK SC"/>
              </a:rPr>
              <a:t>•  </a:t>
            </a:r>
            <a:r>
              <a:rPr sz="1350" b="1" i="0">
                <a:solidFill>
                  <a:srgbClr val="0B0E12"/>
                </a:solidFill>
                <a:latin typeface="Helvetica Neue"/>
                <a:ea typeface="Noto Sans CJK SC"/>
                <a:cs typeface="Noto Sans CJK SC"/>
              </a:rPr>
              <a:t>Describe the actual commodity</a:t>
            </a:r>
            <a:r>
              <a:rPr sz="1350" b="0" i="0">
                <a:solidFill>
                  <a:srgbClr val="2B313A"/>
                </a:solidFill>
                <a:latin typeface="Helvetica Neue"/>
                <a:ea typeface="Noto Sans CJK SC"/>
                <a:cs typeface="Noto Sans CJK SC"/>
              </a:rPr>
              <a:t>, not a vague label: "steel shelving brackets," not "parts" or "freight."</a:t>
            </a:r>
          </a:p>
          <a:p>
            <a:pPr algn="l">
              <a:lnSpc>
                <a:spcPct val="118000"/>
              </a:lnSpc>
              <a:spcAft>
                <a:spcPts val="600"/>
              </a:spcAft>
            </a:pPr>
            <a:r>
              <a:rPr sz="1350" b="0" i="0">
                <a:solidFill>
                  <a:srgbClr val="2B313A"/>
                </a:solidFill>
                <a:latin typeface="Helvetica Neue"/>
                <a:ea typeface="Noto Sans CJK SC"/>
                <a:cs typeface="Noto Sans CJK SC"/>
              </a:rPr>
              <a:t>•  </a:t>
            </a:r>
            <a:r>
              <a:rPr sz="1350" b="1" i="0">
                <a:solidFill>
                  <a:srgbClr val="0B0E12"/>
                </a:solidFill>
                <a:latin typeface="Helvetica Neue"/>
                <a:ea typeface="Noto Sans CJK SC"/>
                <a:cs typeface="Noto Sans CJK SC"/>
              </a:rPr>
              <a:t>Give precise, packaged dimensions and weight.</a:t>
            </a:r>
            <a:r>
              <a:rPr sz="1350" b="0" i="0">
                <a:solidFill>
                  <a:srgbClr val="2B313A"/>
                </a:solidFill>
                <a:latin typeface="Helvetica Neue"/>
                <a:ea typeface="Noto Sans CJK SC"/>
                <a:cs typeface="Noto Sans CJK SC"/>
              </a:rPr>
              <a:t> Measure after palletizing and wrapping, including overhang.</a:t>
            </a:r>
          </a:p>
          <a:p>
            <a:pPr algn="l">
              <a:lnSpc>
                <a:spcPct val="118000"/>
              </a:lnSpc>
              <a:spcAft>
                <a:spcPts val="600"/>
              </a:spcAft>
            </a:pPr>
            <a:r>
              <a:rPr sz="1350" b="0" i="0">
                <a:solidFill>
                  <a:srgbClr val="2B313A"/>
                </a:solidFill>
                <a:latin typeface="Helvetica Neue"/>
                <a:ea typeface="Noto Sans CJK SC"/>
                <a:cs typeface="Noto Sans CJK SC"/>
              </a:rPr>
              <a:t>•  </a:t>
            </a:r>
            <a:r>
              <a:rPr sz="1350" b="1" i="0">
                <a:solidFill>
                  <a:srgbClr val="0B0E12"/>
                </a:solidFill>
                <a:latin typeface="Helvetica Neue"/>
                <a:ea typeface="Noto Sans CJK SC"/>
                <a:cs typeface="Noto Sans CJK SC"/>
              </a:rPr>
              <a:t>State stackability and packaging</a:t>
            </a:r>
            <a:r>
              <a:rPr sz="1350" b="0" i="0">
                <a:solidFill>
                  <a:srgbClr val="2B313A"/>
                </a:solidFill>
                <a:latin typeface="Helvetica Neue"/>
                <a:ea typeface="Noto Sans CJK SC"/>
                <a:cs typeface="Noto Sans CJK SC"/>
              </a:rPr>
              <a:t> accurately; declaring non-stackable freight as stackable is a frequent dispute trigger.</a:t>
            </a:r>
          </a:p>
          <a:p>
            <a:pPr algn="l">
              <a:lnSpc>
                <a:spcPct val="118000"/>
              </a:lnSpc>
              <a:spcAft>
                <a:spcPts val="600"/>
              </a:spcAft>
            </a:pPr>
            <a:r>
              <a:rPr sz="1350" b="0" i="0">
                <a:solidFill>
                  <a:srgbClr val="2B313A"/>
                </a:solidFill>
                <a:latin typeface="Helvetica Neue"/>
                <a:ea typeface="Noto Sans CJK SC"/>
                <a:cs typeface="Noto Sans CJK SC"/>
              </a:rPr>
              <a:t>•  </a:t>
            </a:r>
            <a:r>
              <a:rPr sz="1350" b="1" i="0">
                <a:solidFill>
                  <a:srgbClr val="0B0E12"/>
                </a:solidFill>
                <a:latin typeface="Helvetica Neue"/>
                <a:ea typeface="Noto Sans CJK SC"/>
                <a:cs typeface="Noto Sans CJK SC"/>
              </a:rPr>
              <a:t>Include the NMFC code and class</a:t>
            </a:r>
            <a:r>
              <a:rPr sz="1350" b="0" i="0">
                <a:solidFill>
                  <a:srgbClr val="2B313A"/>
                </a:solidFill>
                <a:latin typeface="Helvetica Neue"/>
                <a:ea typeface="Noto Sans CJK SC"/>
                <a:cs typeface="Noto Sans CJK SC"/>
              </a:rPr>
              <a:t> on the Bill of Lading (BOL) when known. Mothership's quoting tools classify for you, but accurate dimensions and descriptions are still on you.</a:t>
            </a:r>
          </a:p>
        </p:txBody>
      </p:sp>
      <p:sp>
        <p:nvSpPr>
          <p:cNvPr id="11" name="TextBox 10"/>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2" name="TextBox 11"/>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15 / 42</a:t>
            </a:r>
          </a:p>
        </p:txBody>
      </p:sp>
      <p:sp>
        <p:nvSpPr>
          <p:cNvPr id="13" name="Rectangle 12"/>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08</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EXTRA SERVICES</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Extra freight services (accessorials) explained</a:t>
            </a:r>
          </a:p>
        </p:txBody>
      </p:sp>
      <p:sp>
        <p:nvSpPr>
          <p:cNvPr id="9" name="TextBox 8"/>
          <p:cNvSpPr txBox="1"/>
          <p:nvPr/>
        </p:nvSpPr>
        <p:spPr>
          <a:xfrm>
            <a:off x="566928" y="1280160"/>
            <a:ext cx="11064240" cy="1417320"/>
          </a:xfrm>
          <a:prstGeom prst="rect">
            <a:avLst/>
          </a:prstGeom>
          <a:noFill/>
        </p:spPr>
        <p:txBody>
          <a:bodyPr wrap="square"/>
          <a:lstStyle/>
          <a:p>
            <a:pPr algn="l">
              <a:lnSpc>
                <a:spcPct val="115000"/>
              </a:lnSpc>
              <a:spcAft>
                <a:spcPts val="0"/>
              </a:spcAft>
            </a:pPr>
            <a:r>
              <a:rPr sz="1500" b="0" i="0">
                <a:solidFill>
                  <a:srgbClr val="2B313A"/>
                </a:solidFill>
                <a:latin typeface="Helvetica Neue"/>
                <a:ea typeface="Noto Sans CJK SC"/>
                <a:cs typeface="Noto Sans CJK SC"/>
              </a:rPr>
              <a:t>Extra freight services (accessorials) are charges for any service beyond standard </a:t>
            </a:r>
            <a:r>
              <a:rPr sz="1500" b="1" i="0">
                <a:solidFill>
                  <a:srgbClr val="0B0E12"/>
                </a:solidFill>
                <a:latin typeface="Helvetica Neue"/>
                <a:ea typeface="Noto Sans CJK SC"/>
                <a:cs typeface="Noto Sans CJK SC"/>
              </a:rPr>
              <a:t>dock-to-dock</a:t>
            </a:r>
            <a:r>
              <a:rPr sz="1500" b="0" i="0">
                <a:solidFill>
                  <a:srgbClr val="2B313A"/>
                </a:solidFill>
                <a:latin typeface="Helvetica Neue"/>
                <a:ea typeface="Noto Sans CJK SC"/>
                <a:cs typeface="Noto Sans CJK SC"/>
              </a:rPr>
              <a:t> pickup and delivery. They are not optional surprises. They are priced services the carrier must actually perform. The golden rule: </a:t>
            </a:r>
            <a:r>
              <a:rPr sz="1500" b="1" i="0">
                <a:solidFill>
                  <a:srgbClr val="0B0E12"/>
                </a:solidFill>
                <a:latin typeface="Helvetica Neue"/>
                <a:ea typeface="Noto Sans CJK SC"/>
                <a:cs typeface="Noto Sans CJK SC"/>
              </a:rPr>
              <a:t>declare every accessorial you will need at booking.</a:t>
            </a:r>
            <a:r>
              <a:rPr sz="1500" b="0" i="0">
                <a:solidFill>
                  <a:srgbClr val="2B313A"/>
                </a:solidFill>
                <a:latin typeface="Helvetica Neue"/>
                <a:ea typeface="Noto Sans CJK SC"/>
                <a:cs typeface="Noto Sans CJK SC"/>
              </a:rPr>
              <a:t> If a driver arrives without the right equipment or instructions, the result is a failed attempt, a redelivery fee, and a delay.</a:t>
            </a:r>
          </a:p>
        </p:txBody>
      </p:sp>
      <p:sp>
        <p:nvSpPr>
          <p:cNvPr id="10" name="Rounded Rectangle 9"/>
          <p:cNvSpPr/>
          <p:nvPr/>
        </p:nvSpPr>
        <p:spPr>
          <a:xfrm>
            <a:off x="566928" y="2926080"/>
            <a:ext cx="11064240" cy="1965960"/>
          </a:xfrm>
          <a:prstGeom prst="roundRect">
            <a:avLst>
              <a:gd name="adj" fmla="val 2325"/>
            </a:avLst>
          </a:prstGeom>
          <a:solidFill>
            <a:srgbClr val="FDF6EC"/>
          </a:solidFill>
          <a:ln w="12700">
            <a:solidFill>
              <a:srgbClr val="F0DC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3072384"/>
            <a:ext cx="91440" cy="91440"/>
          </a:xfrm>
          <a:prstGeom prst="roundRect">
            <a:avLst>
              <a:gd name="adj" fmla="val 10000"/>
            </a:avLst>
          </a:prstGeom>
          <a:solidFill>
            <a:srgbClr val="E08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3017520"/>
            <a:ext cx="10588752" cy="237744"/>
          </a:xfrm>
          <a:prstGeom prst="rect">
            <a:avLst/>
          </a:prstGeom>
          <a:noFill/>
        </p:spPr>
        <p:txBody>
          <a:bodyPr wrap="square"/>
          <a:lstStyle/>
          <a:p>
            <a:pPr algn="l">
              <a:spcBef>
                <a:spcPts val="0"/>
              </a:spcBef>
              <a:spcAft>
                <a:spcPts val="0"/>
              </a:spcAft>
            </a:pPr>
            <a:r>
              <a:rPr sz="1000" b="1" i="0">
                <a:solidFill>
                  <a:srgbClr val="E0892B"/>
                </a:solidFill>
                <a:latin typeface="Helvetica Neue"/>
                <a:ea typeface="Noto Sans CJK SC"/>
                <a:cs typeface="Noto Sans CJK SC"/>
              </a:rPr>
              <a:t>THE CHEAPEST ACCESSORIAL IS THE ONE YOU DECLARED UP FRONT</a:t>
            </a:r>
          </a:p>
        </p:txBody>
      </p:sp>
      <p:sp>
        <p:nvSpPr>
          <p:cNvPr id="13" name="TextBox 12"/>
          <p:cNvSpPr txBox="1"/>
          <p:nvPr/>
        </p:nvSpPr>
        <p:spPr>
          <a:xfrm>
            <a:off x="731520" y="3255264"/>
            <a:ext cx="10735056" cy="154533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Charges added after the fact because a liftgate was missed or a site turned out to be residential almost always cost more than declaring them at booking, and they come with a delay. When in doubt, declare it.</a:t>
            </a:r>
          </a:p>
        </p:txBody>
      </p:sp>
      <p:sp>
        <p:nvSpPr>
          <p:cNvPr id="14" name="TextBox 13"/>
          <p:cNvSpPr txBox="1"/>
          <p:nvPr/>
        </p:nvSpPr>
        <p:spPr>
          <a:xfrm>
            <a:off x="566928" y="5074920"/>
            <a:ext cx="11064240" cy="1280160"/>
          </a:xfrm>
          <a:prstGeom prst="rect">
            <a:avLst/>
          </a:prstGeom>
          <a:noFill/>
        </p:spPr>
        <p:txBody>
          <a:bodyPr wrap="square"/>
          <a:lstStyle/>
          <a:p>
            <a:pPr algn="l">
              <a:spcBef>
                <a:spcPts val="0"/>
              </a:spcBef>
              <a:spcAft>
                <a:spcPts val="0"/>
              </a:spcAft>
            </a:pPr>
            <a:r>
              <a:rPr sz="1500" b="0" i="0">
                <a:solidFill>
                  <a:srgbClr val="2B313A"/>
                </a:solidFill>
                <a:latin typeface="Helvetica Neue"/>
                <a:ea typeface="Noto Sans CJK SC"/>
                <a:cs typeface="Noto Sans CJK SC"/>
              </a:rPr>
              <a:t>The next two slides list the common accessorials and when you need them.</a:t>
            </a:r>
          </a:p>
        </p:txBody>
      </p:sp>
      <p:sp>
        <p:nvSpPr>
          <p:cNvPr id="15" name="TextBox 14"/>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6" name="TextBox 15"/>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16 / 42</a:t>
            </a:r>
          </a:p>
        </p:txBody>
      </p:sp>
      <p:sp>
        <p:nvSpPr>
          <p:cNvPr id="17" name="Rectangle 16"/>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08</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EXTRA SERVICES</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58368"/>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Common accessorials (1 of 2)</a:t>
            </a:r>
          </a:p>
        </p:txBody>
      </p:sp>
      <p:graphicFrame>
        <p:nvGraphicFramePr>
          <p:cNvPr id="9" name="Table 8"/>
          <p:cNvGraphicFramePr>
            <a:graphicFrameLocks noGrp="1"/>
          </p:cNvGraphicFramePr>
          <p:nvPr/>
        </p:nvGraphicFramePr>
        <p:xfrm>
          <a:off x="566928" y="1298448"/>
          <a:ext cx="11064240" cy="2121408"/>
        </p:xfrm>
        <a:graphic>
          <a:graphicData uri="http://schemas.openxmlformats.org/drawingml/2006/table">
            <a:tbl>
              <a:tblPr firstRow="1" bandRow="1">
                <a:tableStyleId>{5C22544A-7EE6-4342-B048-85BDC9FD1C3A}</a:tableStyleId>
              </a:tblPr>
              <a:tblGrid>
                <a:gridCol w="2194560"/>
                <a:gridCol w="4480560"/>
                <a:gridCol w="4389120"/>
              </a:tblGrid>
              <a:tr h="303058">
                <a:tc>
                  <a:txBody>
                    <a:bodyPr wrap="square"/>
                    <a:lstStyle/>
                    <a:p>
                      <a:pPr algn="ctr"/>
                      <a:r>
                        <a:rPr sz="1000" b="1" i="0">
                          <a:solidFill>
                            <a:srgbClr val="FFFFFF"/>
                          </a:solidFill>
                          <a:latin typeface="Helvetica Neue"/>
                          <a:ea typeface="Noto Sans CJK SC"/>
                          <a:cs typeface="Noto Sans CJK SC"/>
                        </a:rPr>
                        <a:t>Accessorial</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Helvetica Neue"/>
                          <a:ea typeface="Noto Sans CJK SC"/>
                          <a:cs typeface="Noto Sans CJK SC"/>
                        </a:rPr>
                        <a:t>What it is</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Helvetica Neue"/>
                          <a:ea typeface="Noto Sans CJK SC"/>
                          <a:cs typeface="Noto Sans CJK SC"/>
                        </a:rPr>
                        <a:t>When you need it</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150" b="0" i="0">
                          <a:solidFill>
                            <a:srgbClr val="2B313A"/>
                          </a:solidFill>
                          <a:latin typeface="Helvetica Neue"/>
                          <a:ea typeface="Noto Sans CJK SC"/>
                          <a:cs typeface="Noto Sans CJK SC"/>
                        </a:rPr>
                        <a:t>Liftgate</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Helvetica Neue"/>
                          <a:ea typeface="Noto Sans CJK SC"/>
                          <a:cs typeface="Noto Sans CJK SC"/>
                        </a:rPr>
                        <a:t>Hydraulic platform to raise/lower freight without a dock.</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Helvetica Neue"/>
                          <a:ea typeface="Noto Sans CJK SC"/>
                          <a:cs typeface="Noto Sans CJK SC"/>
                        </a:rPr>
                        <a:t>No dock or forklift at pickup or delivery; most residential moves.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150" b="0" i="0">
                          <a:solidFill>
                            <a:srgbClr val="2B313A"/>
                          </a:solidFill>
                          <a:latin typeface="Helvetica Neue"/>
                          <a:ea typeface="Noto Sans CJK SC"/>
                          <a:cs typeface="Noto Sans CJK SC"/>
                        </a:rPr>
                        <a:t>Residential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Helvetica Neue"/>
                          <a:ea typeface="Noto Sans CJK SC"/>
                          <a:cs typeface="Noto Sans CJK SC"/>
                        </a:rPr>
                        <a:t>Surcharge for service to a home or home-based business.</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Helvetica Neue"/>
                          <a:ea typeface="Noto Sans CJK SC"/>
                          <a:cs typeface="Noto Sans CJK SC"/>
                        </a:rPr>
                        <a:t>Any address zoned or used as residential, even if a business operates there.</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150" b="0" i="0">
                          <a:solidFill>
                            <a:srgbClr val="2B313A"/>
                          </a:solidFill>
                          <a:latin typeface="Helvetica Neue"/>
                          <a:ea typeface="Noto Sans CJK SC"/>
                          <a:cs typeface="Noto Sans CJK SC"/>
                        </a:rPr>
                        <a:t>Limited access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Helvetica Neue"/>
                          <a:ea typeface="Noto Sans CJK SC"/>
                          <a:cs typeface="Noto Sans CJK SC"/>
                        </a:rPr>
                        <a:t>The carrier may arrange a smaller vehicle and/or charge a fee for delivering outside a commercial zone.</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Helvetica Neue"/>
                          <a:ea typeface="Noto Sans CJK SC"/>
                          <a:cs typeface="Noto Sans CJK SC"/>
                        </a:rPr>
                        <a:t>Schools, churches, farms, military bases, storage facilities, construction sites, and commercial properties without a loading dock often qualify too.</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150" b="0" i="0">
                          <a:solidFill>
                            <a:srgbClr val="2B313A"/>
                          </a:solidFill>
                          <a:latin typeface="Helvetica Neue"/>
                          <a:ea typeface="Noto Sans CJK SC"/>
                          <a:cs typeface="Noto Sans CJK SC"/>
                        </a:rPr>
                        <a:t>Inside delivery</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Helvetica Neue"/>
                          <a:ea typeface="Noto Sans CJK SC"/>
                          <a:cs typeface="Noto Sans CJK SC"/>
                        </a:rPr>
                        <a:t>Driver moves freight just past the first doorway / point of entry. This is not room-of-choice delivery (white-glove): no placement in a chosen room, unpacking, or debris removal.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Helvetica Neue"/>
                          <a:ea typeface="Noto Sans CJK SC"/>
                          <a:cs typeface="Noto Sans CJK SC"/>
                        </a:rPr>
                        <a:t>Freight must go inside the entrance rather than stop at the curb or dock.</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150" b="0" i="0">
                          <a:solidFill>
                            <a:srgbClr val="2B313A"/>
                          </a:solidFill>
                          <a:latin typeface="Helvetica Neue"/>
                          <a:ea typeface="Noto Sans CJK SC"/>
                          <a:cs typeface="Noto Sans CJK SC"/>
                        </a:rPr>
                        <a:t>Delivery appointment</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Helvetica Neue"/>
                          <a:ea typeface="Noto Sans CJK SC"/>
                          <a:cs typeface="Noto Sans CJK SC"/>
                        </a:rPr>
                        <a:t>The carrier contacts the delivery location and sets a time that works for both. Carriers set appointments themselves. They do not accept pre-made ones.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Helvetica Neue"/>
                          <a:ea typeface="Noto Sans CJK SC"/>
                          <a:cs typeface="Noto Sans CJK SC"/>
                        </a:rPr>
                        <a:t>Your customer requires a scheduled time to receive the freight.</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60">
                <a:tc>
                  <a:txBody>
                    <a:bodyPr wrap="square"/>
                    <a:lstStyle/>
                    <a:p>
                      <a:pPr algn="ctr"/>
                      <a:r>
                        <a:rPr sz="1150" b="0" i="0">
                          <a:solidFill>
                            <a:srgbClr val="2B313A"/>
                          </a:solidFill>
                          <a:latin typeface="Helvetica Neue"/>
                          <a:ea typeface="Noto Sans CJK SC"/>
                          <a:cs typeface="Noto Sans CJK SC"/>
                        </a:rPr>
                        <a:t>Call before delivery</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Helvetica Neue"/>
                          <a:ea typeface="Noto Sans CJK SC"/>
                          <a:cs typeface="Noto Sans CJK SC"/>
                        </a:rPr>
                        <a:t>Carrier calls ahead before delivering. This is advance notice, not a scheduled appointment.</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Helvetica Neue"/>
                          <a:ea typeface="Noto Sans CJK SC"/>
                          <a:cs typeface="Noto Sans CJK SC"/>
                        </a:rPr>
                        <a:t>Your customer needs a heads-up to be ready but does not require a set time.</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bl>
          </a:graphicData>
        </a:graphic>
      </p:graphicFrame>
      <p:sp>
        <p:nvSpPr>
          <p:cNvPr id="10" name="TextBox 9"/>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1" name="TextBox 10"/>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17 / 42</a:t>
            </a:r>
          </a:p>
        </p:txBody>
      </p:sp>
      <p:sp>
        <p:nvSpPr>
          <p:cNvPr id="12" name="Rectangle 11"/>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08</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EXTRA SERVICES</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58368"/>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Common accessorials (2 of 2)</a:t>
            </a:r>
          </a:p>
        </p:txBody>
      </p:sp>
      <p:graphicFrame>
        <p:nvGraphicFramePr>
          <p:cNvPr id="9" name="Table 8"/>
          <p:cNvGraphicFramePr>
            <a:graphicFrameLocks noGrp="1"/>
          </p:cNvGraphicFramePr>
          <p:nvPr/>
        </p:nvGraphicFramePr>
        <p:xfrm>
          <a:off x="566928" y="1298448"/>
          <a:ext cx="11064240" cy="1828800"/>
        </p:xfrm>
        <a:graphic>
          <a:graphicData uri="http://schemas.openxmlformats.org/drawingml/2006/table">
            <a:tbl>
              <a:tblPr firstRow="1" bandRow="1">
                <a:tableStyleId>{5C22544A-7EE6-4342-B048-85BDC9FD1C3A}</a:tableStyleId>
              </a:tblPr>
              <a:tblGrid>
                <a:gridCol w="2194560"/>
                <a:gridCol w="4480560"/>
                <a:gridCol w="4389120"/>
              </a:tblGrid>
              <a:tr h="304800">
                <a:tc>
                  <a:txBody>
                    <a:bodyPr wrap="square"/>
                    <a:lstStyle/>
                    <a:p>
                      <a:pPr algn="ctr"/>
                      <a:r>
                        <a:rPr sz="1000" b="1" i="0">
                          <a:solidFill>
                            <a:srgbClr val="FFFFFF"/>
                          </a:solidFill>
                          <a:latin typeface="Helvetica Neue"/>
                          <a:ea typeface="Noto Sans CJK SC"/>
                          <a:cs typeface="Noto Sans CJK SC"/>
                        </a:rPr>
                        <a:t>Accessorial</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Helvetica Neue"/>
                          <a:ea typeface="Noto Sans CJK SC"/>
                          <a:cs typeface="Noto Sans CJK SC"/>
                        </a:rPr>
                        <a:t>What it is</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Helvetica Neue"/>
                          <a:ea typeface="Noto Sans CJK SC"/>
                          <a:cs typeface="Noto Sans CJK SC"/>
                        </a:rPr>
                        <a:t>When you need it</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4800">
                <a:tc>
                  <a:txBody>
                    <a:bodyPr wrap="square"/>
                    <a:lstStyle/>
                    <a:p>
                      <a:pPr algn="ctr"/>
                      <a:r>
                        <a:rPr sz="1150" b="0" i="0">
                          <a:solidFill>
                            <a:srgbClr val="2B313A"/>
                          </a:solidFill>
                          <a:latin typeface="Helvetica Neue"/>
                          <a:ea typeface="Noto Sans CJK SC"/>
                          <a:cs typeface="Noto Sans CJK SC"/>
                        </a:rPr>
                        <a:t>Over-length</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Helvetica Neue"/>
                          <a:ea typeface="Noto Sans CJK SC"/>
                          <a:cs typeface="Noto Sans CJK SC"/>
                        </a:rPr>
                        <a:t>Surcharge for long pieces.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Helvetica Neue"/>
                          <a:ea typeface="Noto Sans CJK SC"/>
                          <a:cs typeface="Noto Sans CJK SC"/>
                        </a:rPr>
                        <a:t>Any single piece over ~8 ft (96 in); steeper over 12 ft.</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4800">
                <a:tc>
                  <a:txBody>
                    <a:bodyPr wrap="square"/>
                    <a:lstStyle/>
                    <a:p>
                      <a:pPr algn="ctr"/>
                      <a:r>
                        <a:rPr sz="1150" b="0" i="0">
                          <a:solidFill>
                            <a:srgbClr val="2B313A"/>
                          </a:solidFill>
                          <a:latin typeface="Helvetica Neue"/>
                          <a:ea typeface="Noto Sans CJK SC"/>
                          <a:cs typeface="Noto Sans CJK SC"/>
                        </a:rPr>
                        <a:t>Reconsignment / diversion</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Helvetica Neue"/>
                          <a:ea typeface="Noto Sans CJK SC"/>
                          <a:cs typeface="Noto Sans CJK SC"/>
                        </a:rPr>
                        <a:t>Address change after dispatch, or a return.</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Helvetica Neue"/>
                          <a:ea typeface="Noto Sans CJK SC"/>
                          <a:cs typeface="Noto Sans CJK SC"/>
                        </a:rPr>
                        <a:t>Delivery address changes in transit, or freight is refused.</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4800">
                <a:tc>
                  <a:txBody>
                    <a:bodyPr wrap="square"/>
                    <a:lstStyle/>
                    <a:p>
                      <a:pPr algn="ctr"/>
                      <a:r>
                        <a:rPr sz="1150" b="0" i="0">
                          <a:solidFill>
                            <a:srgbClr val="2B313A"/>
                          </a:solidFill>
                          <a:latin typeface="Helvetica Neue"/>
                          <a:ea typeface="Noto Sans CJK SC"/>
                          <a:cs typeface="Noto Sans CJK SC"/>
                        </a:rPr>
                        <a:t>Wait-time fee (detention)</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Helvetica Neue"/>
                          <a:ea typeface="Noto Sans CJK SC"/>
                          <a:cs typeface="Noto Sans CJK SC"/>
                        </a:rPr>
                        <a:t>A fee for holding the driver past the free waiting time to load or unload.</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Helvetica Neue"/>
                          <a:ea typeface="Noto Sans CJK SC"/>
                          <a:cs typeface="Noto Sans CJK SC"/>
                        </a:rPr>
                        <a:t>Freight is not ready, or loading/unloading runs long (see Section 12).</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4800">
                <a:tc>
                  <a:txBody>
                    <a:bodyPr wrap="square"/>
                    <a:lstStyle/>
                    <a:p>
                      <a:pPr algn="ctr"/>
                      <a:r>
                        <a:rPr sz="1150" b="0" i="0">
                          <a:solidFill>
                            <a:srgbClr val="2B313A"/>
                          </a:solidFill>
                          <a:latin typeface="Helvetica Neue"/>
                          <a:ea typeface="Noto Sans CJK SC"/>
                          <a:cs typeface="Noto Sans CJK SC"/>
                        </a:rPr>
                        <a:t>Sort and segregate</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Helvetica Neue"/>
                          <a:ea typeface="Noto Sans CJK SC"/>
                          <a:cs typeface="Noto Sans CJK SC"/>
                        </a:rPr>
                        <a:t>Driver/dock separates freight by piece, item number, or purchase order.</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Helvetica Neue"/>
                          <a:ea typeface="Noto Sans CJK SC"/>
                          <a:cs typeface="Noto Sans CJK SC"/>
                        </a:rPr>
                        <a:t>Your customer requires freight broken out on arrival.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4800">
                <a:tc>
                  <a:txBody>
                    <a:bodyPr wrap="square"/>
                    <a:lstStyle/>
                    <a:p>
                      <a:pPr algn="ctr"/>
                      <a:r>
                        <a:rPr sz="1150" b="0" i="0">
                          <a:solidFill>
                            <a:srgbClr val="2B313A"/>
                          </a:solidFill>
                          <a:latin typeface="Helvetica Neue"/>
                          <a:ea typeface="Noto Sans CJK SC"/>
                          <a:cs typeface="Noto Sans CJK SC"/>
                        </a:rPr>
                        <a:t>Tradeshow / convention</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Helvetica Neue"/>
                          <a:ea typeface="Noto Sans CJK SC"/>
                          <a:cs typeface="Noto Sans CJK SC"/>
                        </a:rPr>
                        <a:t>Delivery to or pickup from an event venue.</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Helvetica Neue"/>
                          <a:ea typeface="Noto Sans CJK SC"/>
                          <a:cs typeface="Noto Sans CJK SC"/>
                        </a:rPr>
                        <a:t>Often pairs with limited access, appointment and liftgate.</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bl>
          </a:graphicData>
        </a:graphic>
      </p:graphicFrame>
      <p:sp>
        <p:nvSpPr>
          <p:cNvPr id="10" name="TextBox 9"/>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1" name="TextBox 10"/>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18 / 42</a:t>
            </a:r>
          </a:p>
        </p:txBody>
      </p:sp>
      <p:sp>
        <p:nvSpPr>
          <p:cNvPr id="12" name="Rectangle 11"/>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08</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EXTRA SERVICES</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Appointments, Amazon docks, and ZIP-to-ZIP quotes</a:t>
            </a:r>
          </a:p>
        </p:txBody>
      </p:sp>
      <p:sp>
        <p:nvSpPr>
          <p:cNvPr id="9" name="TextBox 8"/>
          <p:cNvSpPr txBox="1"/>
          <p:nvPr/>
        </p:nvSpPr>
        <p:spPr>
          <a:xfrm>
            <a:off x="566928" y="1261872"/>
            <a:ext cx="11064240" cy="5074920"/>
          </a:xfrm>
          <a:prstGeom prst="rect">
            <a:avLst/>
          </a:prstGeom>
          <a:noFill/>
        </p:spPr>
        <p:txBody>
          <a:bodyPr wrap="square"/>
          <a:lstStyle/>
          <a:p>
            <a:pPr algn="l">
              <a:spcBef>
                <a:spcPts val="0"/>
              </a:spcBef>
              <a:spcAft>
                <a:spcPts val="400"/>
              </a:spcAft>
            </a:pPr>
            <a:r>
              <a:rPr sz="1500" b="1" i="0">
                <a:solidFill>
                  <a:srgbClr val="0B0E12"/>
                </a:solidFill>
                <a:latin typeface="Helvetica Neue"/>
                <a:ea typeface="Noto Sans CJK SC"/>
                <a:cs typeface="Noto Sans CJK SC"/>
              </a:rPr>
              <a:t>Appointments are delivery-only, and the carrier sets them</a:t>
            </a:r>
          </a:p>
          <a:p>
            <a:pPr algn="l">
              <a:lnSpc>
                <a:spcPct val="115000"/>
              </a:lnSpc>
              <a:spcAft>
                <a:spcPts val="800"/>
              </a:spcAft>
            </a:pPr>
            <a:r>
              <a:rPr sz="1350" b="1" i="0">
                <a:solidFill>
                  <a:srgbClr val="0B0E12"/>
                </a:solidFill>
                <a:latin typeface="Helvetica Neue"/>
                <a:ea typeface="Noto Sans CJK SC"/>
                <a:cs typeface="Noto Sans CJK SC"/>
              </a:rPr>
              <a:t>Call before delivery</a:t>
            </a:r>
            <a:r>
              <a:rPr sz="1350" b="0" i="0">
                <a:solidFill>
                  <a:srgbClr val="2B313A"/>
                </a:solidFill>
                <a:latin typeface="Helvetica Neue"/>
                <a:ea typeface="Noto Sans CJK SC"/>
                <a:cs typeface="Noto Sans CJK SC"/>
              </a:rPr>
              <a:t> is advance notice, not a scheduled time. A </a:t>
            </a:r>
            <a:r>
              <a:rPr sz="1350" b="1" i="0">
                <a:solidFill>
                  <a:srgbClr val="0B0E12"/>
                </a:solidFill>
                <a:latin typeface="Helvetica Neue"/>
                <a:ea typeface="Noto Sans CJK SC"/>
                <a:cs typeface="Noto Sans CJK SC"/>
              </a:rPr>
              <a:t>delivery appointment</a:t>
            </a:r>
            <a:r>
              <a:rPr sz="1350" b="0" i="0">
                <a:solidFill>
                  <a:srgbClr val="2B313A"/>
                </a:solidFill>
                <a:latin typeface="Helvetica Neue"/>
                <a:ea typeface="Noto Sans CJK SC"/>
                <a:cs typeface="Noto Sans CJK SC"/>
              </a:rPr>
              <a:t> is a set time the carrier books with the receiver. There are </a:t>
            </a:r>
            <a:r>
              <a:rPr sz="1350" b="1" i="0">
                <a:solidFill>
                  <a:srgbClr val="0B0E12"/>
                </a:solidFill>
                <a:latin typeface="Helvetica Neue"/>
                <a:ea typeface="Noto Sans CJK SC"/>
                <a:cs typeface="Noto Sans CJK SC"/>
              </a:rPr>
              <a:t>no pickup appointments</a:t>
            </a:r>
            <a:r>
              <a:rPr sz="1350" b="0" i="0">
                <a:solidFill>
                  <a:srgbClr val="2B313A"/>
                </a:solidFill>
                <a:latin typeface="Helvetica Neue"/>
                <a:ea typeface="Noto Sans CJK SC"/>
                <a:cs typeface="Noto Sans CJK SC"/>
              </a:rPr>
              <a:t>. LTL carriers will not accept a pre-made appointment you arrange. Request the appointment accessorial and let the carrier coordinate directly with your customer.</a:t>
            </a:r>
          </a:p>
          <a:p>
            <a:pPr algn="l">
              <a:spcBef>
                <a:spcPts val="0"/>
              </a:spcBef>
              <a:spcAft>
                <a:spcPts val="400"/>
              </a:spcAft>
            </a:pPr>
            <a:r>
              <a:rPr sz="1500" b="1" i="0">
                <a:solidFill>
                  <a:srgbClr val="0B0E12"/>
                </a:solidFill>
                <a:latin typeface="Helvetica Neue"/>
                <a:ea typeface="Noto Sans CJK SC"/>
                <a:cs typeface="Noto Sans CJK SC"/>
              </a:rPr>
              <a:t>Delivering to Amazon (and other appointment-only docks)</a:t>
            </a:r>
          </a:p>
          <a:p>
            <a:pPr algn="l">
              <a:lnSpc>
                <a:spcPct val="115000"/>
              </a:lnSpc>
              <a:spcAft>
                <a:spcPts val="800"/>
              </a:spcAft>
            </a:pPr>
            <a:r>
              <a:rPr sz="1350" b="0" i="0">
                <a:solidFill>
                  <a:srgbClr val="2B313A"/>
                </a:solidFill>
                <a:latin typeface="Helvetica Neue"/>
                <a:ea typeface="Noto Sans CJK SC"/>
                <a:cs typeface="Noto Sans CJK SC"/>
              </a:rPr>
              <a:t>Amazon fulfillment centers accept freight </a:t>
            </a:r>
            <a:r>
              <a:rPr sz="1350" b="1" i="0">
                <a:solidFill>
                  <a:srgbClr val="0B0E12"/>
                </a:solidFill>
                <a:latin typeface="Helvetica Neue"/>
                <a:ea typeface="Noto Sans CJK SC"/>
                <a:cs typeface="Noto Sans CJK SC"/>
              </a:rPr>
              <a:t>by scheduled appointment only</a:t>
            </a:r>
            <a:r>
              <a:rPr sz="1350" b="0" i="0">
                <a:solidFill>
                  <a:srgbClr val="2B313A"/>
                </a:solidFill>
                <a:latin typeface="Helvetica Neue"/>
                <a:ea typeface="Noto Sans CJK SC"/>
                <a:cs typeface="Noto Sans CJK SC"/>
              </a:rPr>
              <a:t>, and the </a:t>
            </a:r>
            <a:r>
              <a:rPr sz="1350" b="1" i="0">
                <a:solidFill>
                  <a:srgbClr val="0B0E12"/>
                </a:solidFill>
                <a:latin typeface="Helvetica Neue"/>
                <a:ea typeface="Noto Sans CJK SC"/>
                <a:cs typeface="Noto Sans CJK SC"/>
              </a:rPr>
              <a:t>carrier or broker</a:t>
            </a:r>
            <a:r>
              <a:rPr sz="1350" b="0" i="0">
                <a:solidFill>
                  <a:srgbClr val="2B313A"/>
                </a:solidFill>
                <a:latin typeface="Helvetica Neue"/>
                <a:ea typeface="Noto Sans CJK SC"/>
                <a:cs typeface="Noto Sans CJK SC"/>
              </a:rPr>
              <a:t> books it, not you, through Carrier Central using purchase order (PO) / advance shipping notice (ASN) / Amazon reference number (ARN) and pallet count. Amazon issues an incoming shipment appointment (ISA) ID. Miss the window and freight is turned away, plus storage and redelivery. Do not promise a delivery date until the appointment is confirmed.</a:t>
            </a:r>
          </a:p>
          <a:p>
            <a:pPr algn="l">
              <a:spcBef>
                <a:spcPts val="0"/>
              </a:spcBef>
              <a:spcAft>
                <a:spcPts val="400"/>
              </a:spcAft>
            </a:pPr>
            <a:r>
              <a:rPr sz="1500" b="1" i="0">
                <a:solidFill>
                  <a:srgbClr val="0B0E12"/>
                </a:solidFill>
                <a:latin typeface="Helvetica Neue"/>
                <a:ea typeface="Noto Sans CJK SC"/>
                <a:cs typeface="Noto Sans CJK SC"/>
              </a:rPr>
              <a:t>You cannot approve accessorials at the time of delivery</a:t>
            </a:r>
          </a:p>
          <a:p>
            <a:pPr algn="l">
              <a:lnSpc>
                <a:spcPct val="115000"/>
              </a:lnSpc>
              <a:spcAft>
                <a:spcPts val="800"/>
              </a:spcAft>
            </a:pPr>
            <a:r>
              <a:rPr sz="1350" b="0" i="0">
                <a:solidFill>
                  <a:srgbClr val="2B313A"/>
                </a:solidFill>
                <a:latin typeface="Helvetica Neue"/>
                <a:ea typeface="Noto Sans CJK SC"/>
                <a:cs typeface="Noto Sans CJK SC"/>
              </a:rPr>
              <a:t>The driver is on a sequenced route and </a:t>
            </a:r>
            <a:r>
              <a:rPr sz="1350" b="1" i="0">
                <a:solidFill>
                  <a:srgbClr val="0B0E12"/>
                </a:solidFill>
                <a:latin typeface="Helvetica Neue"/>
                <a:ea typeface="Noto Sans CJK SC"/>
                <a:cs typeface="Noto Sans CJK SC"/>
              </a:rPr>
              <a:t>cannot wait for call or email approval</a:t>
            </a:r>
            <a:r>
              <a:rPr sz="1350" b="0" i="0">
                <a:solidFill>
                  <a:srgbClr val="2B313A"/>
                </a:solidFill>
                <a:latin typeface="Helvetica Neue"/>
                <a:ea typeface="Noto Sans CJK SC"/>
                <a:cs typeface="Noto Sans CJK SC"/>
              </a:rPr>
              <a:t>. If an accessorial is needed, </a:t>
            </a:r>
            <a:r>
              <a:rPr sz="1350" b="1" i="0">
                <a:solidFill>
                  <a:srgbClr val="0B0E12"/>
                </a:solidFill>
                <a:latin typeface="Helvetica Neue"/>
                <a:ea typeface="Noto Sans CJK SC"/>
                <a:cs typeface="Noto Sans CJK SC"/>
              </a:rPr>
              <a:t>the carrier decides on the spot</a:t>
            </a:r>
            <a:r>
              <a:rPr sz="1350" b="0" i="0">
                <a:solidFill>
                  <a:srgbClr val="2B313A"/>
                </a:solidFill>
                <a:latin typeface="Helvetica Neue"/>
                <a:ea typeface="Noto Sans CJK SC"/>
                <a:cs typeface="Noto Sans CJK SC"/>
              </a:rPr>
              <a:t>. Withholding approval typically triggers wait-time fee (detention) or return-to-terminal storage that costs more than the accessorial. </a:t>
            </a:r>
            <a:r>
              <a:rPr sz="1350" b="1" i="0">
                <a:solidFill>
                  <a:srgbClr val="0B0E12"/>
                </a:solidFill>
                <a:latin typeface="Helvetica Neue"/>
                <a:ea typeface="Noto Sans CJK SC"/>
                <a:cs typeface="Noto Sans CJK SC"/>
              </a:rPr>
              <a:t>Declare every accessorial at booking.</a:t>
            </a:r>
          </a:p>
          <a:p>
            <a:pPr algn="l">
              <a:spcBef>
                <a:spcPts val="0"/>
              </a:spcBef>
              <a:spcAft>
                <a:spcPts val="400"/>
              </a:spcAft>
            </a:pPr>
            <a:r>
              <a:rPr sz="1500" b="1" i="0">
                <a:solidFill>
                  <a:srgbClr val="0B0E12"/>
                </a:solidFill>
                <a:latin typeface="Helvetica Neue"/>
                <a:ea typeface="Noto Sans CJK SC"/>
                <a:cs typeface="Noto Sans CJK SC"/>
              </a:rPr>
              <a:t>Quotes are ZIP code to ZIP code (postal code). The address can still change the price</a:t>
            </a:r>
          </a:p>
          <a:p>
            <a:pPr algn="l">
              <a:lnSpc>
                <a:spcPct val="115000"/>
              </a:lnSpc>
              <a:spcAft>
                <a:spcPts val="0"/>
              </a:spcAft>
            </a:pPr>
            <a:r>
              <a:rPr sz="1350" b="0" i="0">
                <a:solidFill>
                  <a:srgbClr val="2B313A"/>
                </a:solidFill>
                <a:latin typeface="Helvetica Neue"/>
                <a:ea typeface="Noto Sans CJK SC"/>
                <a:cs typeface="Noto Sans CJK SC"/>
              </a:rPr>
              <a:t>At quote time the carrier sees postal codes, class, and dimensions, </a:t>
            </a:r>
            <a:r>
              <a:rPr sz="1350" b="1" i="0">
                <a:solidFill>
                  <a:srgbClr val="0B0E12"/>
                </a:solidFill>
                <a:latin typeface="Helvetica Neue"/>
                <a:ea typeface="Noto Sans CJK SC"/>
                <a:cs typeface="Noto Sans CJK SC"/>
              </a:rPr>
              <a:t>not</a:t>
            </a:r>
            <a:r>
              <a:rPr sz="1350" b="0" i="0">
                <a:solidFill>
                  <a:srgbClr val="2B313A"/>
                </a:solidFill>
                <a:latin typeface="Helvetica Neue"/>
                <a:ea typeface="Noto Sans CJK SC"/>
                <a:cs typeface="Noto Sans CJK SC"/>
              </a:rPr>
              <a:t> the street. Road weight limits, a smaller truck, a missing liftgate, or access problems (trees, steep roads, a long dirt driveway) can change the final price or block delivery. Tell us everything you know about the site up front.</a:t>
            </a:r>
          </a:p>
        </p:txBody>
      </p:sp>
      <p:sp>
        <p:nvSpPr>
          <p:cNvPr id="10" name="TextBox 9"/>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1" name="TextBox 10"/>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19 / 42</a:t>
            </a:r>
          </a:p>
        </p:txBody>
      </p:sp>
      <p:sp>
        <p:nvSpPr>
          <p:cNvPr id="12" name="Rectangle 11"/>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09</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TIMING</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Pickup and delivery windows</a:t>
            </a:r>
          </a:p>
        </p:txBody>
      </p:sp>
      <p:sp>
        <p:nvSpPr>
          <p:cNvPr id="9" name="TextBox 8"/>
          <p:cNvSpPr txBox="1"/>
          <p:nvPr/>
        </p:nvSpPr>
        <p:spPr>
          <a:xfrm>
            <a:off x="566928" y="1280160"/>
            <a:ext cx="11064240" cy="777240"/>
          </a:xfrm>
          <a:prstGeom prst="rect">
            <a:avLst/>
          </a:prstGeom>
          <a:noFill/>
        </p:spPr>
        <p:txBody>
          <a:bodyPr wrap="square"/>
          <a:lstStyle/>
          <a:p>
            <a:pPr algn="l">
              <a:lnSpc>
                <a:spcPct val="115000"/>
              </a:lnSpc>
              <a:spcAft>
                <a:spcPts val="0"/>
              </a:spcAft>
            </a:pPr>
            <a:r>
              <a:rPr sz="1500" b="0" i="0">
                <a:solidFill>
                  <a:srgbClr val="2B313A"/>
                </a:solidFill>
                <a:latin typeface="Helvetica Neue"/>
                <a:ea typeface="Noto Sans CJK SC"/>
                <a:cs typeface="Noto Sans CJK SC"/>
              </a:rPr>
              <a:t>LTL drivers run a daily rhythm dictated by the network: </a:t>
            </a:r>
            <a:r>
              <a:rPr sz="1500" b="1" i="0">
                <a:solidFill>
                  <a:srgbClr val="0B0E12"/>
                </a:solidFill>
                <a:latin typeface="Helvetica Neue"/>
                <a:ea typeface="Noto Sans CJK SC"/>
                <a:cs typeface="Noto Sans CJK SC"/>
              </a:rPr>
              <a:t>they deliver in the morning and pick up in the afternoon.</a:t>
            </a:r>
            <a:r>
              <a:rPr sz="1500" b="0" i="0">
                <a:solidFill>
                  <a:srgbClr val="2B313A"/>
                </a:solidFill>
                <a:latin typeface="Helvetica Neue"/>
                <a:ea typeface="Noto Sans CJK SC"/>
                <a:cs typeface="Noto Sans CJK SC"/>
              </a:rPr>
              <a:t> A driver leaves the terminal with a full truck, empties it on the delivery route, and only then has room to collect new freight on the way back.</a:t>
            </a:r>
          </a:p>
        </p:txBody>
      </p:sp>
      <p:sp>
        <p:nvSpPr>
          <p:cNvPr id="10" name="TextBox 9"/>
          <p:cNvSpPr txBox="1"/>
          <p:nvPr/>
        </p:nvSpPr>
        <p:spPr>
          <a:xfrm>
            <a:off x="566928" y="2194560"/>
            <a:ext cx="11064240" cy="2331720"/>
          </a:xfrm>
          <a:prstGeom prst="rect">
            <a:avLst/>
          </a:prstGeom>
          <a:noFill/>
        </p:spPr>
        <p:txBody>
          <a:bodyPr wrap="square"/>
          <a:lstStyle/>
          <a:p>
            <a:pPr algn="l">
              <a:lnSpc>
                <a:spcPct val="118000"/>
              </a:lnSpc>
              <a:spcAft>
                <a:spcPts val="8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Pickups</a:t>
            </a:r>
            <a:r>
              <a:rPr sz="1450" b="0" i="0">
                <a:solidFill>
                  <a:srgbClr val="2B313A"/>
                </a:solidFill>
                <a:latin typeface="Helvetica Neue"/>
                <a:ea typeface="Noto Sans CJK SC"/>
                <a:cs typeface="Noto Sans CJK SC"/>
              </a:rPr>
              <a:t> are typically afternoon, after deliveries are done. Most carriers require a pickup to be requested by an early-afternoon cutoff, with a </a:t>
            </a:r>
            <a:r>
              <a:rPr sz="1450" b="1" i="0">
                <a:solidFill>
                  <a:srgbClr val="0B0E12"/>
                </a:solidFill>
                <a:latin typeface="Helvetica Neue"/>
                <a:ea typeface="Noto Sans CJK SC"/>
                <a:cs typeface="Noto Sans CJK SC"/>
              </a:rPr>
              <a:t>minimum ~2-hour ready window</a:t>
            </a:r>
            <a:r>
              <a:rPr sz="1450" b="0" i="0">
                <a:solidFill>
                  <a:srgbClr val="2B313A"/>
                </a:solidFill>
                <a:latin typeface="Helvetica Neue"/>
                <a:ea typeface="Noto Sans CJK SC"/>
                <a:cs typeface="Noto Sans CJK SC"/>
              </a:rPr>
              <a:t>. Block out 4 hours to be safe.</a:t>
            </a:r>
          </a:p>
          <a:p>
            <a:pPr algn="l">
              <a:lnSpc>
                <a:spcPct val="118000"/>
              </a:lnSpc>
              <a:spcAft>
                <a:spcPts val="8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Deliveries</a:t>
            </a:r>
            <a:r>
              <a:rPr sz="1450" b="0" i="0">
                <a:solidFill>
                  <a:srgbClr val="2B313A"/>
                </a:solidFill>
                <a:latin typeface="Helvetica Neue"/>
                <a:ea typeface="Noto Sans CJK SC"/>
                <a:cs typeface="Noto Sans CJK SC"/>
              </a:rPr>
              <a:t> generally occur during business hours, weighted toward the morning. Residential and appointment deliveries are scheduled into the route.</a:t>
            </a:r>
          </a:p>
          <a:p>
            <a:pPr algn="l">
              <a:lnSpc>
                <a:spcPct val="118000"/>
              </a:lnSpc>
              <a:spcAft>
                <a:spcPts val="8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Line haul runs overnight</a:t>
            </a:r>
            <a:r>
              <a:rPr sz="1450" b="0" i="0">
                <a:solidFill>
                  <a:srgbClr val="2B313A"/>
                </a:solidFill>
                <a:latin typeface="Helvetica Neue"/>
                <a:ea typeface="Noto Sans CJK SC"/>
                <a:cs typeface="Noto Sans CJK SC"/>
              </a:rPr>
              <a:t> between terminals. Pickup and delivery operations run </a:t>
            </a:r>
            <a:r>
              <a:rPr sz="1450" b="1" i="0">
                <a:solidFill>
                  <a:srgbClr val="0B0E12"/>
                </a:solidFill>
                <a:latin typeface="Helvetica Neue"/>
                <a:ea typeface="Noto Sans CJK SC"/>
                <a:cs typeface="Noto Sans CJK SC"/>
              </a:rPr>
              <a:t>Monday-Friday</a:t>
            </a:r>
            <a:r>
              <a:rPr sz="1450" b="0" i="0">
                <a:solidFill>
                  <a:srgbClr val="2B313A"/>
                </a:solidFill>
                <a:latin typeface="Helvetica Neue"/>
                <a:ea typeface="Noto Sans CJK SC"/>
                <a:cs typeface="Noto Sans CJK SC"/>
              </a:rPr>
              <a:t>. Weekends generally are not service days.</a:t>
            </a:r>
          </a:p>
        </p:txBody>
      </p:sp>
      <p:sp>
        <p:nvSpPr>
          <p:cNvPr id="11" name="Rounded Rectangle 10"/>
          <p:cNvSpPr/>
          <p:nvPr/>
        </p:nvSpPr>
        <p:spPr>
          <a:xfrm>
            <a:off x="566928" y="4663440"/>
            <a:ext cx="11064240" cy="1691640"/>
          </a:xfrm>
          <a:prstGeom prst="roundRect">
            <a:avLst>
              <a:gd name="adj" fmla="val 2702"/>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4809744"/>
            <a:ext cx="91440" cy="91440"/>
          </a:xfrm>
          <a:prstGeom prst="roundRect">
            <a:avLst>
              <a:gd name="adj" fmla="val 10000"/>
            </a:avLst>
          </a:prstGeom>
          <a:solidFill>
            <a:srgbClr val="6972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4754880"/>
            <a:ext cx="10588752" cy="237744"/>
          </a:xfrm>
          <a:prstGeom prst="rect">
            <a:avLst/>
          </a:prstGeom>
          <a:noFill/>
        </p:spPr>
        <p:txBody>
          <a:bodyPr wrap="square"/>
          <a:lstStyle/>
          <a:p>
            <a:pPr algn="l">
              <a:spcBef>
                <a:spcPts val="0"/>
              </a:spcBef>
              <a:spcAft>
                <a:spcPts val="0"/>
              </a:spcAft>
            </a:pPr>
            <a:r>
              <a:rPr sz="1000" b="1" i="0">
                <a:solidFill>
                  <a:srgbClr val="69727F"/>
                </a:solidFill>
                <a:latin typeface="Helvetica Neue"/>
                <a:ea typeface="Noto Sans CJK SC"/>
                <a:cs typeface="Noto Sans CJK SC"/>
              </a:rPr>
              <a:t>SET YOURSELF UP TO WIN</a:t>
            </a:r>
          </a:p>
        </p:txBody>
      </p:sp>
      <p:sp>
        <p:nvSpPr>
          <p:cNvPr id="14" name="TextBox 13"/>
          <p:cNvSpPr txBox="1"/>
          <p:nvPr/>
        </p:nvSpPr>
        <p:spPr>
          <a:xfrm>
            <a:off x="731520" y="4992624"/>
            <a:ext cx="10735056" cy="127101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Request pickups early in the day so dispatch can route the driver to you, keep your dock ready for the whole window, and offer the widest window you can. The earlier and looser your window, the more reliably it gets served.</a:t>
            </a:r>
          </a:p>
        </p:txBody>
      </p:sp>
      <p:sp>
        <p:nvSpPr>
          <p:cNvPr id="15" name="TextBox 14"/>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6" name="TextBox 15"/>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20 / 42</a:t>
            </a:r>
          </a:p>
        </p:txBody>
      </p:sp>
      <p:sp>
        <p:nvSpPr>
          <p:cNvPr id="17" name="Rectangle 16"/>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09</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TIMING</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When a pickup or delivery attempt fails</a:t>
            </a:r>
          </a:p>
        </p:txBody>
      </p:sp>
      <p:sp>
        <p:nvSpPr>
          <p:cNvPr id="9" name="TextBox 8"/>
          <p:cNvSpPr txBox="1"/>
          <p:nvPr/>
        </p:nvSpPr>
        <p:spPr>
          <a:xfrm>
            <a:off x="566928" y="1280160"/>
            <a:ext cx="11064240" cy="640080"/>
          </a:xfrm>
          <a:prstGeom prst="rect">
            <a:avLst/>
          </a:prstGeom>
          <a:noFill/>
        </p:spPr>
        <p:txBody>
          <a:bodyPr wrap="square"/>
          <a:lstStyle/>
          <a:p>
            <a:pPr algn="l">
              <a:spcBef>
                <a:spcPts val="0"/>
              </a:spcBef>
              <a:spcAft>
                <a:spcPts val="0"/>
              </a:spcAft>
            </a:pPr>
            <a:r>
              <a:rPr sz="1500" b="0" i="0">
                <a:solidFill>
                  <a:srgbClr val="2B313A"/>
                </a:solidFill>
                <a:latin typeface="Helvetica Neue"/>
                <a:ea typeface="Noto Sans CJK SC"/>
                <a:cs typeface="Noto Sans CJK SC"/>
              </a:rPr>
              <a:t>Because each driver runs a tightly sequenced route, a wasted stop has a real cost, and it shows up as an added charge on your invoice (a rebill):</a:t>
            </a:r>
          </a:p>
        </p:txBody>
      </p:sp>
      <p:sp>
        <p:nvSpPr>
          <p:cNvPr id="10" name="Rounded Rectangle 9"/>
          <p:cNvSpPr/>
          <p:nvPr/>
        </p:nvSpPr>
        <p:spPr>
          <a:xfrm>
            <a:off x="566928" y="2011680"/>
            <a:ext cx="5349240" cy="2331720"/>
          </a:xfrm>
          <a:prstGeom prst="roundRect">
            <a:avLst>
              <a:gd name="adj" fmla="val 1960"/>
            </a:avLst>
          </a:prstGeom>
          <a:solidFill>
            <a:srgbClr val="FDF3F2"/>
          </a:solidFill>
          <a:ln w="12700">
            <a:solidFill>
              <a:srgbClr val="F1C9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6" y="2157984"/>
            <a:ext cx="4946904" cy="329184"/>
          </a:xfrm>
          <a:prstGeom prst="rect">
            <a:avLst/>
          </a:prstGeom>
          <a:noFill/>
        </p:spPr>
        <p:txBody>
          <a:bodyPr wrap="square"/>
          <a:lstStyle/>
          <a:p>
            <a:pPr algn="l">
              <a:spcBef>
                <a:spcPts val="0"/>
              </a:spcBef>
              <a:spcAft>
                <a:spcPts val="0"/>
              </a:spcAft>
            </a:pPr>
            <a:r>
              <a:rPr sz="1500" b="1" i="0">
                <a:solidFill>
                  <a:srgbClr val="B4392F"/>
                </a:solidFill>
                <a:latin typeface="Helvetica Neue"/>
                <a:ea typeface="Noto Sans CJK SC"/>
                <a:cs typeface="Noto Sans CJK SC"/>
              </a:rPr>
              <a:t>Freight not ready at pickup</a:t>
            </a:r>
          </a:p>
        </p:txBody>
      </p:sp>
      <p:sp>
        <p:nvSpPr>
          <p:cNvPr id="12" name="TextBox 11"/>
          <p:cNvSpPr txBox="1"/>
          <p:nvPr/>
        </p:nvSpPr>
        <p:spPr>
          <a:xfrm>
            <a:off x="768096" y="2487168"/>
            <a:ext cx="4946904" cy="1709928"/>
          </a:xfrm>
          <a:prstGeom prst="rect">
            <a:avLst/>
          </a:prstGeom>
          <a:noFill/>
        </p:spPr>
        <p:txBody>
          <a:bodyPr wrap="square"/>
          <a:lstStyle/>
          <a:p>
            <a:pPr algn="l">
              <a:lnSpc>
                <a:spcPct val="122000"/>
              </a:lnSpc>
              <a:spcAft>
                <a:spcPts val="0"/>
              </a:spcAft>
            </a:pPr>
            <a:r>
              <a:rPr sz="1350" b="0" i="0">
                <a:solidFill>
                  <a:srgbClr val="2B313A"/>
                </a:solidFill>
                <a:latin typeface="Helvetica Neue"/>
                <a:ea typeface="Noto Sans CJK SC"/>
                <a:cs typeface="Noto Sans CJK SC"/>
              </a:rPr>
              <a:t>If the shipment is not packaged, labeled, and staged when the driver arrives, the driver usually </a:t>
            </a:r>
            <a:r>
              <a:rPr sz="1350" b="1" i="0">
                <a:solidFill>
                  <a:srgbClr val="0B0E12"/>
                </a:solidFill>
                <a:latin typeface="Helvetica Neue"/>
                <a:ea typeface="Noto Sans CJK SC"/>
                <a:cs typeface="Noto Sans CJK SC"/>
              </a:rPr>
              <a:t>cannot wait</a:t>
            </a:r>
            <a:r>
              <a:rPr sz="1350" b="0" i="0">
                <a:solidFill>
                  <a:srgbClr val="2B313A"/>
                </a:solidFill>
                <a:latin typeface="Helvetica Neue"/>
                <a:ea typeface="Noto Sans CJK SC"/>
                <a:cs typeface="Noto Sans CJK SC"/>
              </a:rPr>
              <a:t>. The stop is logged as a </a:t>
            </a:r>
            <a:r>
              <a:rPr sz="1350" b="1" i="0">
                <a:solidFill>
                  <a:srgbClr val="0B0E12"/>
                </a:solidFill>
                <a:latin typeface="Helvetica Neue"/>
                <a:ea typeface="Noto Sans CJK SC"/>
                <a:cs typeface="Noto Sans CJK SC"/>
              </a:rPr>
              <a:t>missed pickup</a:t>
            </a:r>
            <a:r>
              <a:rPr sz="1350" b="0" i="0">
                <a:solidFill>
                  <a:srgbClr val="2B313A"/>
                </a:solidFill>
                <a:latin typeface="Helvetica Neue"/>
                <a:ea typeface="Noto Sans CJK SC"/>
                <a:cs typeface="Noto Sans CJK SC"/>
              </a:rPr>
              <a:t>, and a failed-attempt / redelivery fee is billed.</a:t>
            </a:r>
          </a:p>
        </p:txBody>
      </p:sp>
      <p:sp>
        <p:nvSpPr>
          <p:cNvPr id="13" name="Rounded Rectangle 12"/>
          <p:cNvSpPr/>
          <p:nvPr/>
        </p:nvSpPr>
        <p:spPr>
          <a:xfrm>
            <a:off x="6263640" y="2011680"/>
            <a:ext cx="5349240" cy="2331720"/>
          </a:xfrm>
          <a:prstGeom prst="roundRect">
            <a:avLst>
              <a:gd name="adj" fmla="val 1960"/>
            </a:avLst>
          </a:prstGeom>
          <a:solidFill>
            <a:srgbClr val="FDF3F2"/>
          </a:solidFill>
          <a:ln w="12700">
            <a:solidFill>
              <a:srgbClr val="F1C9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64808" y="2157984"/>
            <a:ext cx="4946904" cy="329184"/>
          </a:xfrm>
          <a:prstGeom prst="rect">
            <a:avLst/>
          </a:prstGeom>
          <a:noFill/>
        </p:spPr>
        <p:txBody>
          <a:bodyPr wrap="square"/>
          <a:lstStyle/>
          <a:p>
            <a:pPr algn="l">
              <a:spcBef>
                <a:spcPts val="0"/>
              </a:spcBef>
              <a:spcAft>
                <a:spcPts val="0"/>
              </a:spcAft>
            </a:pPr>
            <a:r>
              <a:rPr sz="1500" b="1" i="0">
                <a:solidFill>
                  <a:srgbClr val="B4392F"/>
                </a:solidFill>
                <a:latin typeface="Helvetica Neue"/>
                <a:ea typeface="Noto Sans CJK SC"/>
                <a:cs typeface="Noto Sans CJK SC"/>
              </a:rPr>
              <a:t>No one available to receive</a:t>
            </a:r>
          </a:p>
        </p:txBody>
      </p:sp>
      <p:sp>
        <p:nvSpPr>
          <p:cNvPr id="15" name="TextBox 14"/>
          <p:cNvSpPr txBox="1"/>
          <p:nvPr/>
        </p:nvSpPr>
        <p:spPr>
          <a:xfrm>
            <a:off x="6464808" y="2487168"/>
            <a:ext cx="4946904" cy="1709928"/>
          </a:xfrm>
          <a:prstGeom prst="rect">
            <a:avLst/>
          </a:prstGeom>
          <a:noFill/>
        </p:spPr>
        <p:txBody>
          <a:bodyPr wrap="square"/>
          <a:lstStyle/>
          <a:p>
            <a:pPr algn="l">
              <a:lnSpc>
                <a:spcPct val="122000"/>
              </a:lnSpc>
              <a:spcAft>
                <a:spcPts val="0"/>
              </a:spcAft>
            </a:pPr>
            <a:r>
              <a:rPr sz="1350" b="0" i="0">
                <a:solidFill>
                  <a:srgbClr val="2B313A"/>
                </a:solidFill>
                <a:latin typeface="Helvetica Neue"/>
                <a:ea typeface="Noto Sans CJK SC"/>
                <a:cs typeface="Noto Sans CJK SC"/>
              </a:rPr>
              <a:t>If the driver arrives within the window and there is no one to accept the freight (or the site cannot take it), the freight returns to the terminal. A </a:t>
            </a:r>
            <a:r>
              <a:rPr sz="1350" b="1" i="0">
                <a:solidFill>
                  <a:srgbClr val="0B0E12"/>
                </a:solidFill>
                <a:latin typeface="Helvetica Neue"/>
                <a:ea typeface="Noto Sans CJK SC"/>
                <a:cs typeface="Noto Sans CJK SC"/>
              </a:rPr>
              <a:t>redelivery fee</a:t>
            </a:r>
            <a:r>
              <a:rPr sz="1350" b="0" i="0">
                <a:solidFill>
                  <a:srgbClr val="2B313A"/>
                </a:solidFill>
                <a:latin typeface="Helvetica Neue"/>
                <a:ea typeface="Noto Sans CJK SC"/>
                <a:cs typeface="Noto Sans CJK SC"/>
              </a:rPr>
              <a:t> (plus possible storage; see Section 13) is charged.</a:t>
            </a:r>
          </a:p>
        </p:txBody>
      </p:sp>
      <p:sp>
        <p:nvSpPr>
          <p:cNvPr id="16" name="Rounded Rectangle 15"/>
          <p:cNvSpPr/>
          <p:nvPr/>
        </p:nvSpPr>
        <p:spPr>
          <a:xfrm>
            <a:off x="566928" y="4526280"/>
            <a:ext cx="11064240" cy="1783080"/>
          </a:xfrm>
          <a:prstGeom prst="roundRect">
            <a:avLst>
              <a:gd name="adj" fmla="val 2564"/>
            </a:avLst>
          </a:prstGeom>
          <a:solidFill>
            <a:srgbClr val="EEF8F1"/>
          </a:solidFill>
          <a:ln w="12700">
            <a:solidFill>
              <a:srgbClr val="47A3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31520" y="4672584"/>
            <a:ext cx="91440" cy="91440"/>
          </a:xfrm>
          <a:prstGeom prst="roundRect">
            <a:avLst>
              <a:gd name="adj" fmla="val 10000"/>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96112" y="4617720"/>
            <a:ext cx="10588752" cy="237744"/>
          </a:xfrm>
          <a:prstGeom prst="rect">
            <a:avLst/>
          </a:prstGeom>
          <a:noFill/>
        </p:spPr>
        <p:txBody>
          <a:bodyPr wrap="square"/>
          <a:lstStyle/>
          <a:p>
            <a:pPr algn="l">
              <a:spcBef>
                <a:spcPts val="0"/>
              </a:spcBef>
              <a:spcAft>
                <a:spcPts val="0"/>
              </a:spcAft>
            </a:pPr>
            <a:r>
              <a:rPr sz="1000" b="1" i="0">
                <a:solidFill>
                  <a:srgbClr val="3F8D51"/>
                </a:solidFill>
                <a:latin typeface="Helvetica Neue"/>
                <a:ea typeface="Noto Sans CJK SC"/>
                <a:cs typeface="Noto Sans CJK SC"/>
              </a:rPr>
              <a:t>ALWAYS SHIP ON THE MOTHERSHIP BILL OF LADING (BOL)</a:t>
            </a:r>
          </a:p>
        </p:txBody>
      </p:sp>
      <p:sp>
        <p:nvSpPr>
          <p:cNvPr id="19" name="TextBox 18"/>
          <p:cNvSpPr txBox="1"/>
          <p:nvPr/>
        </p:nvSpPr>
        <p:spPr>
          <a:xfrm>
            <a:off x="731520" y="4855464"/>
            <a:ext cx="10735056" cy="136245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Book and print the BOL that Mothership generates, and make sure that is the document handed to the driver at pickup. If the shipper uses their own BOL instead, tracking can fail to flow back to you, and the carrier may not honor the quoted rate. </a:t>
            </a:r>
            <a:r>
              <a:rPr sz="1300" b="1" i="0">
                <a:solidFill>
                  <a:srgbClr val="0B0E12"/>
                </a:solidFill>
                <a:latin typeface="Helvetica Neue"/>
                <a:ea typeface="Noto Sans CJK SC"/>
                <a:cs typeface="Noto Sans CJK SC"/>
              </a:rPr>
              <a:t>One Mothership BOL, on every shipment.</a:t>
            </a:r>
          </a:p>
        </p:txBody>
      </p:sp>
      <p:sp>
        <p:nvSpPr>
          <p:cNvPr id="20" name="TextBox 19"/>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21" name="TextBox 20"/>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21 / 42</a:t>
            </a:r>
          </a:p>
        </p:txBody>
      </p:sp>
      <p:sp>
        <p:nvSpPr>
          <p:cNvPr id="22" name="Rectangle 21"/>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10</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EXPECTATIONS</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Transit times are estimates, not promises</a:t>
            </a:r>
          </a:p>
        </p:txBody>
      </p:sp>
      <p:sp>
        <p:nvSpPr>
          <p:cNvPr id="9" name="TextBox 8"/>
          <p:cNvSpPr txBox="1"/>
          <p:nvPr/>
        </p:nvSpPr>
        <p:spPr>
          <a:xfrm>
            <a:off x="566928" y="1280160"/>
            <a:ext cx="11064240" cy="640080"/>
          </a:xfrm>
          <a:prstGeom prst="rect">
            <a:avLst/>
          </a:prstGeom>
          <a:noFill/>
        </p:spPr>
        <p:txBody>
          <a:bodyPr wrap="square"/>
          <a:lstStyle/>
          <a:p>
            <a:pPr algn="l">
              <a:lnSpc>
                <a:spcPct val="115000"/>
              </a:lnSpc>
              <a:spcAft>
                <a:spcPts val="0"/>
              </a:spcAft>
            </a:pPr>
            <a:r>
              <a:rPr sz="1500" b="0" i="0">
                <a:solidFill>
                  <a:srgbClr val="2B313A"/>
                </a:solidFill>
                <a:latin typeface="Helvetica Neue"/>
                <a:ea typeface="Noto Sans CJK SC"/>
                <a:cs typeface="Noto Sans CJK SC"/>
              </a:rPr>
              <a:t>Standard LTL transit times are </a:t>
            </a:r>
            <a:r>
              <a:rPr sz="1500" b="1" i="0">
                <a:solidFill>
                  <a:srgbClr val="0B0E12"/>
                </a:solidFill>
                <a:latin typeface="Helvetica Neue"/>
                <a:ea typeface="Noto Sans CJK SC"/>
                <a:cs typeface="Noto Sans CJK SC"/>
              </a:rPr>
              <a:t>estimates expressed in business days</a:t>
            </a:r>
            <a:r>
              <a:rPr sz="1500" b="0" i="0">
                <a:solidFill>
                  <a:srgbClr val="2B313A"/>
                </a:solidFill>
                <a:latin typeface="Helvetica Neue"/>
                <a:ea typeface="Noto Sans CJK SC"/>
                <a:cs typeface="Noto Sans CJK SC"/>
              </a:rPr>
              <a:t>, not guaranteed arrival times. The network does not speed up for an individual shipment.</a:t>
            </a:r>
          </a:p>
        </p:txBody>
      </p:sp>
      <p:sp>
        <p:nvSpPr>
          <p:cNvPr id="10" name="TextBox 9"/>
          <p:cNvSpPr txBox="1"/>
          <p:nvPr/>
        </p:nvSpPr>
        <p:spPr>
          <a:xfrm>
            <a:off x="566928" y="2011680"/>
            <a:ext cx="11064240" cy="2331720"/>
          </a:xfrm>
          <a:prstGeom prst="rect">
            <a:avLst/>
          </a:prstGeom>
          <a:noFill/>
        </p:spPr>
        <p:txBody>
          <a:bodyPr wrap="square"/>
          <a:lstStyle/>
          <a:p>
            <a:pPr algn="l">
              <a:lnSpc>
                <a:spcPct val="118000"/>
              </a:lnSpc>
              <a:spcAft>
                <a:spcPts val="7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The pickup day does not count.</a:t>
            </a:r>
            <a:r>
              <a:rPr sz="1450" b="0" i="0">
                <a:solidFill>
                  <a:srgbClr val="2B313A"/>
                </a:solidFill>
                <a:latin typeface="Helvetica Neue"/>
                <a:ea typeface="Noto Sans CJK SC"/>
                <a:cs typeface="Noto Sans CJK SC"/>
              </a:rPr>
              <a:t> A "3-day" transit clock starts the business day after pickup.</a:t>
            </a:r>
          </a:p>
          <a:p>
            <a:pPr algn="l">
              <a:lnSpc>
                <a:spcPct val="118000"/>
              </a:lnSpc>
              <a:spcAft>
                <a:spcPts val="7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Weekends and holidays are not transit days.</a:t>
            </a:r>
            <a:r>
              <a:rPr sz="1450" b="0" i="0">
                <a:solidFill>
                  <a:srgbClr val="2B313A"/>
                </a:solidFill>
                <a:latin typeface="Helvetica Neue"/>
                <a:ea typeface="Noto Sans CJK SC"/>
                <a:cs typeface="Noto Sans CJK SC"/>
              </a:rPr>
              <a:t> A 3-day estimate quoted on a Thursday typically delivers the following Tuesday.</a:t>
            </a:r>
          </a:p>
          <a:p>
            <a:pPr algn="l">
              <a:lnSpc>
                <a:spcPct val="118000"/>
              </a:lnSpc>
              <a:spcAft>
                <a:spcPts val="7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Rural lanes add time</a:t>
            </a:r>
            <a:r>
              <a:rPr sz="1450" b="0" i="0">
                <a:solidFill>
                  <a:srgbClr val="2B313A"/>
                </a:solidFill>
                <a:latin typeface="Helvetica Neue"/>
                <a:ea typeface="Noto Sans CJK SC"/>
                <a:cs typeface="Noto Sans CJK SC"/>
              </a:rPr>
              <a:t> when the delivery terminal only services an area a few days a week.</a:t>
            </a:r>
          </a:p>
          <a:p>
            <a:pPr algn="l">
              <a:lnSpc>
                <a:spcPct val="118000"/>
              </a:lnSpc>
              <a:spcAft>
                <a:spcPts val="7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Need a date certain?</a:t>
            </a:r>
            <a:r>
              <a:rPr sz="1450" b="0" i="0">
                <a:solidFill>
                  <a:srgbClr val="2B313A"/>
                </a:solidFill>
                <a:latin typeface="Helvetica Neue"/>
                <a:ea typeface="Noto Sans CJK SC"/>
                <a:cs typeface="Noto Sans CJK SC"/>
              </a:rPr>
              <a:t> Most national carriers offer guaranteed service (by a business day, sometimes by a time) on qualifying lanes for a premium.</a:t>
            </a:r>
          </a:p>
        </p:txBody>
      </p:sp>
      <p:sp>
        <p:nvSpPr>
          <p:cNvPr id="11" name="Rounded Rectangle 10"/>
          <p:cNvSpPr/>
          <p:nvPr/>
        </p:nvSpPr>
        <p:spPr>
          <a:xfrm>
            <a:off x="566928" y="4480560"/>
            <a:ext cx="11064240" cy="1874519"/>
          </a:xfrm>
          <a:prstGeom prst="roundRect">
            <a:avLst>
              <a:gd name="adj" fmla="val 2439"/>
            </a:avLst>
          </a:prstGeom>
          <a:solidFill>
            <a:srgbClr val="FDF6EC"/>
          </a:solidFill>
          <a:ln w="12700">
            <a:solidFill>
              <a:srgbClr val="F0DC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4626864"/>
            <a:ext cx="91440" cy="91440"/>
          </a:xfrm>
          <a:prstGeom prst="roundRect">
            <a:avLst>
              <a:gd name="adj" fmla="val 10000"/>
            </a:avLst>
          </a:prstGeom>
          <a:solidFill>
            <a:srgbClr val="E08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4572000"/>
            <a:ext cx="10588752" cy="237744"/>
          </a:xfrm>
          <a:prstGeom prst="rect">
            <a:avLst/>
          </a:prstGeom>
          <a:noFill/>
        </p:spPr>
        <p:txBody>
          <a:bodyPr wrap="square"/>
          <a:lstStyle/>
          <a:p>
            <a:pPr algn="l">
              <a:spcBef>
                <a:spcPts val="0"/>
              </a:spcBef>
              <a:spcAft>
                <a:spcPts val="0"/>
              </a:spcAft>
            </a:pPr>
            <a:r>
              <a:rPr sz="1000" b="1" i="0">
                <a:solidFill>
                  <a:srgbClr val="E0892B"/>
                </a:solidFill>
                <a:latin typeface="Helvetica Neue"/>
                <a:ea typeface="Noto Sans CJK SC"/>
                <a:cs typeface="Noto Sans CJK SC"/>
              </a:rPr>
              <a:t>GUARANTEED DELIVERY SERVICE: THE FINE PRINT</a:t>
            </a:r>
          </a:p>
        </p:txBody>
      </p:sp>
      <p:sp>
        <p:nvSpPr>
          <p:cNvPr id="14" name="TextBox 13"/>
          <p:cNvSpPr txBox="1"/>
          <p:nvPr/>
        </p:nvSpPr>
        <p:spPr>
          <a:xfrm>
            <a:off x="731520" y="4809744"/>
            <a:ext cx="10735056" cy="1453895"/>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Guaranteed delivery service commits to the </a:t>
            </a:r>
            <a:r>
              <a:rPr sz="1300" b="1" i="0">
                <a:solidFill>
                  <a:srgbClr val="0B0E12"/>
                </a:solidFill>
                <a:latin typeface="Helvetica Neue"/>
                <a:ea typeface="Noto Sans CJK SC"/>
                <a:cs typeface="Noto Sans CJK SC"/>
              </a:rPr>
              <a:t>delivery</a:t>
            </a:r>
            <a:r>
              <a:rPr sz="1300" b="0" i="0">
                <a:solidFill>
                  <a:srgbClr val="2B313A"/>
                </a:solidFill>
                <a:latin typeface="Helvetica Neue"/>
                <a:ea typeface="Noto Sans CJK SC"/>
                <a:cs typeface="Noto Sans CJK SC"/>
              </a:rPr>
              <a:t> date, not the pickup. If the pickup is missed or runs late, the guaranteed delivery date typically slides back one business day. Some </a:t>
            </a:r>
            <a:r>
              <a:rPr sz="1300" b="1" i="0">
                <a:solidFill>
                  <a:srgbClr val="0B0E12"/>
                </a:solidFill>
                <a:latin typeface="Helvetica Neue"/>
                <a:ea typeface="Noto Sans CJK SC"/>
                <a:cs typeface="Noto Sans CJK SC"/>
              </a:rPr>
              <a:t>delivery accessorials can void a guaranteed quote</a:t>
            </a:r>
            <a:r>
              <a:rPr sz="1300" b="0" i="0">
                <a:solidFill>
                  <a:srgbClr val="2B313A"/>
                </a:solidFill>
                <a:latin typeface="Helvetica Neue"/>
                <a:ea typeface="Noto Sans CJK SC"/>
                <a:cs typeface="Noto Sans CJK SC"/>
              </a:rPr>
              <a:t>. Once you have added accessorials, confirm the guarantee still applies.</a:t>
            </a:r>
          </a:p>
        </p:txBody>
      </p:sp>
      <p:sp>
        <p:nvSpPr>
          <p:cNvPr id="15" name="TextBox 14"/>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6" name="TextBox 15"/>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22 / 42</a:t>
            </a:r>
          </a:p>
        </p:txBody>
      </p:sp>
      <p:sp>
        <p:nvSpPr>
          <p:cNvPr id="17" name="Rectangle 16"/>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10</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EXPECTATIONS</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How the business-day clock works</a:t>
            </a:r>
          </a:p>
        </p:txBody>
      </p:sp>
      <p:sp>
        <p:nvSpPr>
          <p:cNvPr id="9" name="TextBox 8"/>
          <p:cNvSpPr txBox="1"/>
          <p:nvPr/>
        </p:nvSpPr>
        <p:spPr>
          <a:xfrm>
            <a:off x="566928" y="1261872"/>
            <a:ext cx="11064240" cy="329184"/>
          </a:xfrm>
          <a:prstGeom prst="rect">
            <a:avLst/>
          </a:prstGeom>
          <a:noFill/>
        </p:spPr>
        <p:txBody>
          <a:bodyPr wrap="square"/>
          <a:lstStyle/>
          <a:p>
            <a:pPr algn="l">
              <a:spcBef>
                <a:spcPts val="0"/>
              </a:spcBef>
              <a:spcAft>
                <a:spcPts val="0"/>
              </a:spcAft>
            </a:pPr>
            <a:r>
              <a:rPr sz="1400" b="1" i="0">
                <a:solidFill>
                  <a:srgbClr val="0B0E12"/>
                </a:solidFill>
                <a:latin typeface="Helvetica Neue"/>
                <a:ea typeface="Noto Sans CJK SC"/>
                <a:cs typeface="Noto Sans CJK SC"/>
              </a:rPr>
              <a:t>Scenario A: picked up Monday, 2-day estimate  -&gt;  delivers Wednesday, same week</a:t>
            </a:r>
          </a:p>
        </p:txBody>
      </p:sp>
      <p:sp>
        <p:nvSpPr>
          <p:cNvPr id="10" name="Rounded Rectangle 9"/>
          <p:cNvSpPr/>
          <p:nvPr/>
        </p:nvSpPr>
        <p:spPr>
          <a:xfrm>
            <a:off x="566928" y="1627632"/>
            <a:ext cx="1481328" cy="749808"/>
          </a:xfrm>
          <a:prstGeom prst="roundRect">
            <a:avLst>
              <a:gd name="adj" fmla="val 3658"/>
            </a:avLst>
          </a:prstGeom>
          <a:solidFill>
            <a:srgbClr val="E7EAEF"/>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682496"/>
            <a:ext cx="1481328" cy="201168"/>
          </a:xfrm>
          <a:prstGeom prst="rect">
            <a:avLst/>
          </a:prstGeom>
          <a:noFill/>
        </p:spPr>
        <p:txBody>
          <a:bodyPr wrap="square"/>
          <a:lstStyle/>
          <a:p>
            <a:pPr algn="ctr">
              <a:spcBef>
                <a:spcPts val="0"/>
              </a:spcBef>
              <a:spcAft>
                <a:spcPts val="0"/>
              </a:spcAft>
            </a:pPr>
            <a:r>
              <a:rPr sz="1000" b="1" i="0">
                <a:solidFill>
                  <a:srgbClr val="69727F"/>
                </a:solidFill>
                <a:latin typeface="Helvetica Neue"/>
                <a:ea typeface="Noto Sans CJK SC"/>
                <a:cs typeface="Noto Sans CJK SC"/>
              </a:rPr>
              <a:t>Mon</a:t>
            </a:r>
          </a:p>
        </p:txBody>
      </p:sp>
      <p:sp>
        <p:nvSpPr>
          <p:cNvPr id="12" name="TextBox 11"/>
          <p:cNvSpPr txBox="1"/>
          <p:nvPr/>
        </p:nvSpPr>
        <p:spPr>
          <a:xfrm>
            <a:off x="603504" y="1883664"/>
            <a:ext cx="1408176" cy="457200"/>
          </a:xfrm>
          <a:prstGeom prst="rect">
            <a:avLst/>
          </a:prstGeom>
          <a:noFill/>
        </p:spPr>
        <p:txBody>
          <a:bodyPr wrap="square"/>
          <a:lstStyle/>
          <a:p>
            <a:pPr algn="ctr">
              <a:spcBef>
                <a:spcPts val="0"/>
              </a:spcBef>
              <a:spcAft>
                <a:spcPts val="0"/>
              </a:spcAft>
            </a:pPr>
            <a:r>
              <a:rPr sz="1100" b="1" i="0">
                <a:solidFill>
                  <a:srgbClr val="0B0E12"/>
                </a:solidFill>
                <a:latin typeface="Helvetica Neue"/>
                <a:ea typeface="Noto Sans CJK SC"/>
                <a:cs typeface="Noto Sans CJK SC"/>
              </a:rPr>
              <a:t>Pickup (day 0)</a:t>
            </a:r>
          </a:p>
        </p:txBody>
      </p:sp>
      <p:sp>
        <p:nvSpPr>
          <p:cNvPr id="13" name="Rounded Rectangle 12"/>
          <p:cNvSpPr/>
          <p:nvPr/>
        </p:nvSpPr>
        <p:spPr>
          <a:xfrm>
            <a:off x="2157984" y="1627632"/>
            <a:ext cx="1481328" cy="749808"/>
          </a:xfrm>
          <a:prstGeom prst="roundRect">
            <a:avLst>
              <a:gd name="adj" fmla="val 3658"/>
            </a:avLst>
          </a:prstGeom>
          <a:solidFill>
            <a:srgbClr val="E3F4EA"/>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157984" y="1682496"/>
            <a:ext cx="1481328" cy="201168"/>
          </a:xfrm>
          <a:prstGeom prst="rect">
            <a:avLst/>
          </a:prstGeom>
          <a:noFill/>
        </p:spPr>
        <p:txBody>
          <a:bodyPr wrap="square"/>
          <a:lstStyle/>
          <a:p>
            <a:pPr algn="ctr">
              <a:spcBef>
                <a:spcPts val="0"/>
              </a:spcBef>
              <a:spcAft>
                <a:spcPts val="0"/>
              </a:spcAft>
            </a:pPr>
            <a:r>
              <a:rPr sz="1000" b="1" i="0">
                <a:solidFill>
                  <a:srgbClr val="69727F"/>
                </a:solidFill>
                <a:latin typeface="Helvetica Neue"/>
                <a:ea typeface="Noto Sans CJK SC"/>
                <a:cs typeface="Noto Sans CJK SC"/>
              </a:rPr>
              <a:t>Tue</a:t>
            </a:r>
          </a:p>
        </p:txBody>
      </p:sp>
      <p:sp>
        <p:nvSpPr>
          <p:cNvPr id="15" name="TextBox 14"/>
          <p:cNvSpPr txBox="1"/>
          <p:nvPr/>
        </p:nvSpPr>
        <p:spPr>
          <a:xfrm>
            <a:off x="2194560" y="1883664"/>
            <a:ext cx="1408176" cy="457200"/>
          </a:xfrm>
          <a:prstGeom prst="rect">
            <a:avLst/>
          </a:prstGeom>
          <a:noFill/>
        </p:spPr>
        <p:txBody>
          <a:bodyPr wrap="square"/>
          <a:lstStyle/>
          <a:p>
            <a:pPr algn="ctr">
              <a:spcBef>
                <a:spcPts val="0"/>
              </a:spcBef>
              <a:spcAft>
                <a:spcPts val="0"/>
              </a:spcAft>
            </a:pPr>
            <a:r>
              <a:rPr sz="1100" b="1" i="0">
                <a:solidFill>
                  <a:srgbClr val="3F8D51"/>
                </a:solidFill>
                <a:latin typeface="Helvetica Neue"/>
                <a:ea typeface="Noto Sans CJK SC"/>
                <a:cs typeface="Noto Sans CJK SC"/>
              </a:rPr>
              <a:t>Day 1</a:t>
            </a:r>
          </a:p>
        </p:txBody>
      </p:sp>
      <p:sp>
        <p:nvSpPr>
          <p:cNvPr id="16" name="Rounded Rectangle 15"/>
          <p:cNvSpPr/>
          <p:nvPr/>
        </p:nvSpPr>
        <p:spPr>
          <a:xfrm>
            <a:off x="3749040" y="1627632"/>
            <a:ext cx="1481328" cy="749808"/>
          </a:xfrm>
          <a:prstGeom prst="roundRect">
            <a:avLst>
              <a:gd name="adj" fmla="val 3658"/>
            </a:avLst>
          </a:prstGeom>
          <a:solidFill>
            <a:srgbClr val="0B0E12"/>
          </a:solidFill>
          <a:ln w="12700">
            <a:solidFill>
              <a:srgbClr val="0B0E1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749040" y="1682496"/>
            <a:ext cx="1481328" cy="201168"/>
          </a:xfrm>
          <a:prstGeom prst="rect">
            <a:avLst/>
          </a:prstGeom>
          <a:noFill/>
        </p:spPr>
        <p:txBody>
          <a:bodyPr wrap="square"/>
          <a:lstStyle/>
          <a:p>
            <a:pPr algn="ctr">
              <a:spcBef>
                <a:spcPts val="0"/>
              </a:spcBef>
              <a:spcAft>
                <a:spcPts val="0"/>
              </a:spcAft>
            </a:pPr>
            <a:r>
              <a:rPr sz="1000" b="1" i="0">
                <a:solidFill>
                  <a:srgbClr val="AEB8C6"/>
                </a:solidFill>
                <a:latin typeface="Helvetica Neue"/>
                <a:ea typeface="Noto Sans CJK SC"/>
                <a:cs typeface="Noto Sans CJK SC"/>
              </a:rPr>
              <a:t>Wed</a:t>
            </a:r>
          </a:p>
        </p:txBody>
      </p:sp>
      <p:sp>
        <p:nvSpPr>
          <p:cNvPr id="18" name="TextBox 17"/>
          <p:cNvSpPr txBox="1"/>
          <p:nvPr/>
        </p:nvSpPr>
        <p:spPr>
          <a:xfrm>
            <a:off x="3785616" y="1883664"/>
            <a:ext cx="1408176" cy="457200"/>
          </a:xfrm>
          <a:prstGeom prst="rect">
            <a:avLst/>
          </a:prstGeom>
          <a:noFill/>
        </p:spPr>
        <p:txBody>
          <a:bodyPr wrap="square"/>
          <a:lstStyle/>
          <a:p>
            <a:pPr algn="ctr">
              <a:spcBef>
                <a:spcPts val="0"/>
              </a:spcBef>
              <a:spcAft>
                <a:spcPts val="0"/>
              </a:spcAft>
            </a:pPr>
            <a:r>
              <a:rPr sz="1100" b="1" i="0">
                <a:solidFill>
                  <a:srgbClr val="FFFFFF"/>
                </a:solidFill>
                <a:latin typeface="Helvetica Neue"/>
                <a:ea typeface="Noto Sans CJK SC"/>
                <a:cs typeface="Noto Sans CJK SC"/>
              </a:rPr>
              <a:t>Delivered (day 2)</a:t>
            </a:r>
          </a:p>
        </p:txBody>
      </p:sp>
      <p:sp>
        <p:nvSpPr>
          <p:cNvPr id="19" name="Rounded Rectangle 18"/>
          <p:cNvSpPr/>
          <p:nvPr/>
        </p:nvSpPr>
        <p:spPr>
          <a:xfrm>
            <a:off x="5340096" y="1627632"/>
            <a:ext cx="1481328" cy="749808"/>
          </a:xfrm>
          <a:prstGeom prst="roundRect">
            <a:avLst>
              <a:gd name="adj" fmla="val 3658"/>
            </a:avLst>
          </a:prstGeom>
          <a:solidFill>
            <a:srgbClr val="FFFFFF"/>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340096" y="1682496"/>
            <a:ext cx="1481328" cy="201168"/>
          </a:xfrm>
          <a:prstGeom prst="rect">
            <a:avLst/>
          </a:prstGeom>
          <a:noFill/>
        </p:spPr>
        <p:txBody>
          <a:bodyPr wrap="square"/>
          <a:lstStyle/>
          <a:p>
            <a:pPr algn="ctr">
              <a:spcBef>
                <a:spcPts val="0"/>
              </a:spcBef>
              <a:spcAft>
                <a:spcPts val="0"/>
              </a:spcAft>
            </a:pPr>
            <a:r>
              <a:rPr sz="1000" b="1" i="0">
                <a:solidFill>
                  <a:srgbClr val="69727F"/>
                </a:solidFill>
                <a:latin typeface="Helvetica Neue"/>
                <a:ea typeface="Noto Sans CJK SC"/>
                <a:cs typeface="Noto Sans CJK SC"/>
              </a:rPr>
              <a:t>Thu</a:t>
            </a:r>
          </a:p>
        </p:txBody>
      </p:sp>
      <p:sp>
        <p:nvSpPr>
          <p:cNvPr id="21" name="TextBox 20"/>
          <p:cNvSpPr txBox="1"/>
          <p:nvPr/>
        </p:nvSpPr>
        <p:spPr>
          <a:xfrm>
            <a:off x="5376672" y="1883664"/>
            <a:ext cx="1408176" cy="457200"/>
          </a:xfrm>
          <a:prstGeom prst="rect">
            <a:avLst/>
          </a:prstGeom>
          <a:noFill/>
        </p:spPr>
        <p:txBody>
          <a:bodyPr wrap="square"/>
          <a:lstStyle/>
          <a:p>
            <a:pPr algn="ctr">
              <a:spcBef>
                <a:spcPts val="0"/>
              </a:spcBef>
              <a:spcAft>
                <a:spcPts val="0"/>
              </a:spcAft>
            </a:pPr>
            <a:r>
              <a:rPr sz="1100" b="1" i="0">
                <a:solidFill>
                  <a:srgbClr val="0B0E12"/>
                </a:solidFill>
                <a:latin typeface="Helvetica Neue"/>
                <a:ea typeface="Noto Sans CJK SC"/>
                <a:cs typeface="Noto Sans CJK SC"/>
              </a:rPr>
              <a:t>No movement</a:t>
            </a:r>
          </a:p>
        </p:txBody>
      </p:sp>
      <p:sp>
        <p:nvSpPr>
          <p:cNvPr id="22" name="Rounded Rectangle 21"/>
          <p:cNvSpPr/>
          <p:nvPr/>
        </p:nvSpPr>
        <p:spPr>
          <a:xfrm>
            <a:off x="6931152" y="1627632"/>
            <a:ext cx="1481328" cy="749808"/>
          </a:xfrm>
          <a:prstGeom prst="roundRect">
            <a:avLst>
              <a:gd name="adj" fmla="val 3658"/>
            </a:avLst>
          </a:prstGeom>
          <a:solidFill>
            <a:srgbClr val="FFFFFF"/>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931152" y="1682496"/>
            <a:ext cx="1481328" cy="201168"/>
          </a:xfrm>
          <a:prstGeom prst="rect">
            <a:avLst/>
          </a:prstGeom>
          <a:noFill/>
        </p:spPr>
        <p:txBody>
          <a:bodyPr wrap="square"/>
          <a:lstStyle/>
          <a:p>
            <a:pPr algn="ctr">
              <a:spcBef>
                <a:spcPts val="0"/>
              </a:spcBef>
              <a:spcAft>
                <a:spcPts val="0"/>
              </a:spcAft>
            </a:pPr>
            <a:r>
              <a:rPr sz="1000" b="1" i="0">
                <a:solidFill>
                  <a:srgbClr val="69727F"/>
                </a:solidFill>
                <a:latin typeface="Helvetica Neue"/>
                <a:ea typeface="Noto Sans CJK SC"/>
                <a:cs typeface="Noto Sans CJK SC"/>
              </a:rPr>
              <a:t>Fri</a:t>
            </a:r>
          </a:p>
        </p:txBody>
      </p:sp>
      <p:sp>
        <p:nvSpPr>
          <p:cNvPr id="24" name="TextBox 23"/>
          <p:cNvSpPr txBox="1"/>
          <p:nvPr/>
        </p:nvSpPr>
        <p:spPr>
          <a:xfrm>
            <a:off x="6967728" y="1883664"/>
            <a:ext cx="1408176" cy="457200"/>
          </a:xfrm>
          <a:prstGeom prst="rect">
            <a:avLst/>
          </a:prstGeom>
          <a:noFill/>
        </p:spPr>
        <p:txBody>
          <a:bodyPr wrap="square"/>
          <a:lstStyle/>
          <a:p>
            <a:pPr algn="ctr">
              <a:spcBef>
                <a:spcPts val="0"/>
              </a:spcBef>
              <a:spcAft>
                <a:spcPts val="0"/>
              </a:spcAft>
            </a:pPr>
            <a:r>
              <a:rPr sz="1100" b="1" i="0">
                <a:solidFill>
                  <a:srgbClr val="0B0E12"/>
                </a:solidFill>
                <a:latin typeface="Helvetica Neue"/>
                <a:ea typeface="Noto Sans CJK SC"/>
                <a:cs typeface="Noto Sans CJK SC"/>
              </a:rPr>
              <a:t>No movement</a:t>
            </a:r>
          </a:p>
        </p:txBody>
      </p:sp>
      <p:sp>
        <p:nvSpPr>
          <p:cNvPr id="25" name="Rounded Rectangle 24"/>
          <p:cNvSpPr/>
          <p:nvPr/>
        </p:nvSpPr>
        <p:spPr>
          <a:xfrm>
            <a:off x="8522208" y="1627632"/>
            <a:ext cx="1481328" cy="749808"/>
          </a:xfrm>
          <a:prstGeom prst="roundRect">
            <a:avLst>
              <a:gd name="adj" fmla="val 3658"/>
            </a:avLst>
          </a:prstGeom>
          <a:solidFill>
            <a:srgbClr val="EDF0F4"/>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522208" y="1682496"/>
            <a:ext cx="1481328" cy="201168"/>
          </a:xfrm>
          <a:prstGeom prst="rect">
            <a:avLst/>
          </a:prstGeom>
          <a:noFill/>
        </p:spPr>
        <p:txBody>
          <a:bodyPr wrap="square"/>
          <a:lstStyle/>
          <a:p>
            <a:pPr algn="ctr">
              <a:spcBef>
                <a:spcPts val="0"/>
              </a:spcBef>
              <a:spcAft>
                <a:spcPts val="0"/>
              </a:spcAft>
            </a:pPr>
            <a:r>
              <a:rPr sz="1000" b="1" i="0">
                <a:solidFill>
                  <a:srgbClr val="69727F"/>
                </a:solidFill>
                <a:latin typeface="Helvetica Neue"/>
                <a:ea typeface="Noto Sans CJK SC"/>
                <a:cs typeface="Noto Sans CJK SC"/>
              </a:rPr>
              <a:t>Sat</a:t>
            </a:r>
          </a:p>
        </p:txBody>
      </p:sp>
      <p:sp>
        <p:nvSpPr>
          <p:cNvPr id="27" name="TextBox 26"/>
          <p:cNvSpPr txBox="1"/>
          <p:nvPr/>
        </p:nvSpPr>
        <p:spPr>
          <a:xfrm>
            <a:off x="8558784" y="1883664"/>
            <a:ext cx="1408176" cy="457200"/>
          </a:xfrm>
          <a:prstGeom prst="rect">
            <a:avLst/>
          </a:prstGeom>
          <a:noFill/>
        </p:spPr>
        <p:txBody>
          <a:bodyPr wrap="square"/>
          <a:lstStyle/>
          <a:p>
            <a:pPr algn="ctr">
              <a:spcBef>
                <a:spcPts val="0"/>
              </a:spcBef>
              <a:spcAft>
                <a:spcPts val="0"/>
              </a:spcAft>
            </a:pPr>
            <a:r>
              <a:rPr sz="1100" b="1" i="0">
                <a:solidFill>
                  <a:srgbClr val="69727F"/>
                </a:solidFill>
                <a:latin typeface="Helvetica Neue"/>
                <a:ea typeface="Noto Sans CJK SC"/>
                <a:cs typeface="Noto Sans CJK SC"/>
              </a:rPr>
              <a:t>Weekend</a:t>
            </a:r>
          </a:p>
        </p:txBody>
      </p:sp>
      <p:sp>
        <p:nvSpPr>
          <p:cNvPr id="28" name="Rounded Rectangle 27"/>
          <p:cNvSpPr/>
          <p:nvPr/>
        </p:nvSpPr>
        <p:spPr>
          <a:xfrm>
            <a:off x="10113264" y="1627632"/>
            <a:ext cx="1481328" cy="749808"/>
          </a:xfrm>
          <a:prstGeom prst="roundRect">
            <a:avLst>
              <a:gd name="adj" fmla="val 3658"/>
            </a:avLst>
          </a:prstGeom>
          <a:solidFill>
            <a:srgbClr val="EDF0F4"/>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113264" y="1682496"/>
            <a:ext cx="1481328" cy="201168"/>
          </a:xfrm>
          <a:prstGeom prst="rect">
            <a:avLst/>
          </a:prstGeom>
          <a:noFill/>
        </p:spPr>
        <p:txBody>
          <a:bodyPr wrap="square"/>
          <a:lstStyle/>
          <a:p>
            <a:pPr algn="ctr">
              <a:spcBef>
                <a:spcPts val="0"/>
              </a:spcBef>
              <a:spcAft>
                <a:spcPts val="0"/>
              </a:spcAft>
            </a:pPr>
            <a:r>
              <a:rPr sz="1000" b="1" i="0">
                <a:solidFill>
                  <a:srgbClr val="69727F"/>
                </a:solidFill>
                <a:latin typeface="Helvetica Neue"/>
                <a:ea typeface="Noto Sans CJK SC"/>
                <a:cs typeface="Noto Sans CJK SC"/>
              </a:rPr>
              <a:t>Sun</a:t>
            </a:r>
          </a:p>
        </p:txBody>
      </p:sp>
      <p:sp>
        <p:nvSpPr>
          <p:cNvPr id="30" name="TextBox 29"/>
          <p:cNvSpPr txBox="1"/>
          <p:nvPr/>
        </p:nvSpPr>
        <p:spPr>
          <a:xfrm>
            <a:off x="10149840" y="1883664"/>
            <a:ext cx="1408176" cy="457200"/>
          </a:xfrm>
          <a:prstGeom prst="rect">
            <a:avLst/>
          </a:prstGeom>
          <a:noFill/>
        </p:spPr>
        <p:txBody>
          <a:bodyPr wrap="square"/>
          <a:lstStyle/>
          <a:p>
            <a:pPr algn="ctr">
              <a:spcBef>
                <a:spcPts val="0"/>
              </a:spcBef>
              <a:spcAft>
                <a:spcPts val="0"/>
              </a:spcAft>
            </a:pPr>
            <a:r>
              <a:rPr sz="1100" b="1" i="0">
                <a:solidFill>
                  <a:srgbClr val="69727F"/>
                </a:solidFill>
                <a:latin typeface="Helvetica Neue"/>
                <a:ea typeface="Noto Sans CJK SC"/>
                <a:cs typeface="Noto Sans CJK SC"/>
              </a:rPr>
              <a:t>Weekend</a:t>
            </a:r>
          </a:p>
        </p:txBody>
      </p:sp>
      <p:sp>
        <p:nvSpPr>
          <p:cNvPr id="31" name="TextBox 30"/>
          <p:cNvSpPr txBox="1"/>
          <p:nvPr/>
        </p:nvSpPr>
        <p:spPr>
          <a:xfrm>
            <a:off x="566928" y="2514600"/>
            <a:ext cx="11064240" cy="329184"/>
          </a:xfrm>
          <a:prstGeom prst="rect">
            <a:avLst/>
          </a:prstGeom>
          <a:noFill/>
        </p:spPr>
        <p:txBody>
          <a:bodyPr wrap="square"/>
          <a:lstStyle/>
          <a:p>
            <a:pPr algn="l">
              <a:spcBef>
                <a:spcPts val="0"/>
              </a:spcBef>
              <a:spcAft>
                <a:spcPts val="0"/>
              </a:spcAft>
            </a:pPr>
            <a:r>
              <a:rPr sz="1400" b="1" i="0">
                <a:solidFill>
                  <a:srgbClr val="0B0E12"/>
                </a:solidFill>
                <a:latin typeface="Helvetica Neue"/>
                <a:ea typeface="Noto Sans CJK SC"/>
                <a:cs typeface="Noto Sans CJK SC"/>
              </a:rPr>
              <a:t>Scenario B: picked up Thursday, 3-day estimate  -&gt;  delivers Tuesday (weekend does not count)</a:t>
            </a:r>
          </a:p>
        </p:txBody>
      </p:sp>
      <p:sp>
        <p:nvSpPr>
          <p:cNvPr id="32" name="Rounded Rectangle 31"/>
          <p:cNvSpPr/>
          <p:nvPr/>
        </p:nvSpPr>
        <p:spPr>
          <a:xfrm>
            <a:off x="566928" y="2880360"/>
            <a:ext cx="1481328" cy="749808"/>
          </a:xfrm>
          <a:prstGeom prst="roundRect">
            <a:avLst>
              <a:gd name="adj" fmla="val 3658"/>
            </a:avLst>
          </a:prstGeom>
          <a:solidFill>
            <a:srgbClr val="E3F4EA"/>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566928" y="2935224"/>
            <a:ext cx="1481328" cy="201168"/>
          </a:xfrm>
          <a:prstGeom prst="rect">
            <a:avLst/>
          </a:prstGeom>
          <a:noFill/>
        </p:spPr>
        <p:txBody>
          <a:bodyPr wrap="square"/>
          <a:lstStyle/>
          <a:p>
            <a:pPr algn="ctr">
              <a:spcBef>
                <a:spcPts val="0"/>
              </a:spcBef>
              <a:spcAft>
                <a:spcPts val="0"/>
              </a:spcAft>
            </a:pPr>
            <a:r>
              <a:rPr sz="1000" b="1" i="0">
                <a:solidFill>
                  <a:srgbClr val="69727F"/>
                </a:solidFill>
                <a:latin typeface="Helvetica Neue"/>
                <a:ea typeface="Noto Sans CJK SC"/>
                <a:cs typeface="Noto Sans CJK SC"/>
              </a:rPr>
              <a:t>Mon</a:t>
            </a:r>
          </a:p>
        </p:txBody>
      </p:sp>
      <p:sp>
        <p:nvSpPr>
          <p:cNvPr id="34" name="TextBox 33"/>
          <p:cNvSpPr txBox="1"/>
          <p:nvPr/>
        </p:nvSpPr>
        <p:spPr>
          <a:xfrm>
            <a:off x="603504" y="3136392"/>
            <a:ext cx="1408176" cy="457200"/>
          </a:xfrm>
          <a:prstGeom prst="rect">
            <a:avLst/>
          </a:prstGeom>
          <a:noFill/>
        </p:spPr>
        <p:txBody>
          <a:bodyPr wrap="square"/>
          <a:lstStyle/>
          <a:p>
            <a:pPr algn="ctr">
              <a:spcBef>
                <a:spcPts val="0"/>
              </a:spcBef>
              <a:spcAft>
                <a:spcPts val="0"/>
              </a:spcAft>
            </a:pPr>
            <a:r>
              <a:rPr sz="1100" b="1" i="0">
                <a:solidFill>
                  <a:srgbClr val="3F8D51"/>
                </a:solidFill>
                <a:latin typeface="Helvetica Neue"/>
                <a:ea typeface="Noto Sans CJK SC"/>
                <a:cs typeface="Noto Sans CJK SC"/>
              </a:rPr>
              <a:t>Day 2</a:t>
            </a:r>
          </a:p>
        </p:txBody>
      </p:sp>
      <p:sp>
        <p:nvSpPr>
          <p:cNvPr id="35" name="Rounded Rectangle 34"/>
          <p:cNvSpPr/>
          <p:nvPr/>
        </p:nvSpPr>
        <p:spPr>
          <a:xfrm>
            <a:off x="2157984" y="2880360"/>
            <a:ext cx="1481328" cy="749808"/>
          </a:xfrm>
          <a:prstGeom prst="roundRect">
            <a:avLst>
              <a:gd name="adj" fmla="val 3658"/>
            </a:avLst>
          </a:prstGeom>
          <a:solidFill>
            <a:srgbClr val="0B0E12"/>
          </a:solidFill>
          <a:ln w="12700">
            <a:solidFill>
              <a:srgbClr val="0B0E1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2157984" y="2935224"/>
            <a:ext cx="1481328" cy="201168"/>
          </a:xfrm>
          <a:prstGeom prst="rect">
            <a:avLst/>
          </a:prstGeom>
          <a:noFill/>
        </p:spPr>
        <p:txBody>
          <a:bodyPr wrap="square"/>
          <a:lstStyle/>
          <a:p>
            <a:pPr algn="ctr">
              <a:spcBef>
                <a:spcPts val="0"/>
              </a:spcBef>
              <a:spcAft>
                <a:spcPts val="0"/>
              </a:spcAft>
            </a:pPr>
            <a:r>
              <a:rPr sz="1000" b="1" i="0">
                <a:solidFill>
                  <a:srgbClr val="AEB8C6"/>
                </a:solidFill>
                <a:latin typeface="Helvetica Neue"/>
                <a:ea typeface="Noto Sans CJK SC"/>
                <a:cs typeface="Noto Sans CJK SC"/>
              </a:rPr>
              <a:t>Tue</a:t>
            </a:r>
          </a:p>
        </p:txBody>
      </p:sp>
      <p:sp>
        <p:nvSpPr>
          <p:cNvPr id="37" name="TextBox 36"/>
          <p:cNvSpPr txBox="1"/>
          <p:nvPr/>
        </p:nvSpPr>
        <p:spPr>
          <a:xfrm>
            <a:off x="2194560" y="3136392"/>
            <a:ext cx="1408176" cy="457200"/>
          </a:xfrm>
          <a:prstGeom prst="rect">
            <a:avLst/>
          </a:prstGeom>
          <a:noFill/>
        </p:spPr>
        <p:txBody>
          <a:bodyPr wrap="square"/>
          <a:lstStyle/>
          <a:p>
            <a:pPr algn="ctr">
              <a:spcBef>
                <a:spcPts val="0"/>
              </a:spcBef>
              <a:spcAft>
                <a:spcPts val="0"/>
              </a:spcAft>
            </a:pPr>
            <a:r>
              <a:rPr sz="1100" b="1" i="0">
                <a:solidFill>
                  <a:srgbClr val="FFFFFF"/>
                </a:solidFill>
                <a:latin typeface="Helvetica Neue"/>
                <a:ea typeface="Noto Sans CJK SC"/>
                <a:cs typeface="Noto Sans CJK SC"/>
              </a:rPr>
              <a:t>Delivered (day 3)</a:t>
            </a:r>
          </a:p>
        </p:txBody>
      </p:sp>
      <p:sp>
        <p:nvSpPr>
          <p:cNvPr id="38" name="Rounded Rectangle 37"/>
          <p:cNvSpPr/>
          <p:nvPr/>
        </p:nvSpPr>
        <p:spPr>
          <a:xfrm>
            <a:off x="3749040" y="2880360"/>
            <a:ext cx="1481328" cy="749808"/>
          </a:xfrm>
          <a:prstGeom prst="roundRect">
            <a:avLst>
              <a:gd name="adj" fmla="val 3658"/>
            </a:avLst>
          </a:prstGeom>
          <a:solidFill>
            <a:srgbClr val="FFFFFF"/>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3749040" y="2935224"/>
            <a:ext cx="1481328" cy="201168"/>
          </a:xfrm>
          <a:prstGeom prst="rect">
            <a:avLst/>
          </a:prstGeom>
          <a:noFill/>
        </p:spPr>
        <p:txBody>
          <a:bodyPr wrap="square"/>
          <a:lstStyle/>
          <a:p>
            <a:pPr algn="ctr">
              <a:spcBef>
                <a:spcPts val="0"/>
              </a:spcBef>
              <a:spcAft>
                <a:spcPts val="0"/>
              </a:spcAft>
            </a:pPr>
            <a:r>
              <a:rPr sz="1000" b="1" i="0">
                <a:solidFill>
                  <a:srgbClr val="69727F"/>
                </a:solidFill>
                <a:latin typeface="Helvetica Neue"/>
                <a:ea typeface="Noto Sans CJK SC"/>
                <a:cs typeface="Noto Sans CJK SC"/>
              </a:rPr>
              <a:t>Wed</a:t>
            </a:r>
          </a:p>
        </p:txBody>
      </p:sp>
      <p:sp>
        <p:nvSpPr>
          <p:cNvPr id="40" name="TextBox 39"/>
          <p:cNvSpPr txBox="1"/>
          <p:nvPr/>
        </p:nvSpPr>
        <p:spPr>
          <a:xfrm>
            <a:off x="3785616" y="3136392"/>
            <a:ext cx="1408176" cy="457200"/>
          </a:xfrm>
          <a:prstGeom prst="rect">
            <a:avLst/>
          </a:prstGeom>
          <a:noFill/>
        </p:spPr>
        <p:txBody>
          <a:bodyPr wrap="square"/>
          <a:lstStyle/>
          <a:p>
            <a:pPr algn="ctr">
              <a:spcBef>
                <a:spcPts val="0"/>
              </a:spcBef>
              <a:spcAft>
                <a:spcPts val="0"/>
              </a:spcAft>
            </a:pPr>
            <a:r>
              <a:rPr sz="1100" b="1" i="0">
                <a:solidFill>
                  <a:srgbClr val="0B0E12"/>
                </a:solidFill>
                <a:latin typeface="Helvetica Neue"/>
                <a:ea typeface="Noto Sans CJK SC"/>
                <a:cs typeface="Noto Sans CJK SC"/>
              </a:rPr>
              <a:t/>
            </a:r>
          </a:p>
        </p:txBody>
      </p:sp>
      <p:sp>
        <p:nvSpPr>
          <p:cNvPr id="41" name="Rounded Rectangle 40"/>
          <p:cNvSpPr/>
          <p:nvPr/>
        </p:nvSpPr>
        <p:spPr>
          <a:xfrm>
            <a:off x="5340096" y="2880360"/>
            <a:ext cx="1481328" cy="749808"/>
          </a:xfrm>
          <a:prstGeom prst="roundRect">
            <a:avLst>
              <a:gd name="adj" fmla="val 3658"/>
            </a:avLst>
          </a:prstGeom>
          <a:solidFill>
            <a:srgbClr val="E7EAEF"/>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5340096" y="2935224"/>
            <a:ext cx="1481328" cy="201168"/>
          </a:xfrm>
          <a:prstGeom prst="rect">
            <a:avLst/>
          </a:prstGeom>
          <a:noFill/>
        </p:spPr>
        <p:txBody>
          <a:bodyPr wrap="square"/>
          <a:lstStyle/>
          <a:p>
            <a:pPr algn="ctr">
              <a:spcBef>
                <a:spcPts val="0"/>
              </a:spcBef>
              <a:spcAft>
                <a:spcPts val="0"/>
              </a:spcAft>
            </a:pPr>
            <a:r>
              <a:rPr sz="1000" b="1" i="0">
                <a:solidFill>
                  <a:srgbClr val="69727F"/>
                </a:solidFill>
                <a:latin typeface="Helvetica Neue"/>
                <a:ea typeface="Noto Sans CJK SC"/>
                <a:cs typeface="Noto Sans CJK SC"/>
              </a:rPr>
              <a:t>Thu</a:t>
            </a:r>
          </a:p>
        </p:txBody>
      </p:sp>
      <p:sp>
        <p:nvSpPr>
          <p:cNvPr id="43" name="TextBox 42"/>
          <p:cNvSpPr txBox="1"/>
          <p:nvPr/>
        </p:nvSpPr>
        <p:spPr>
          <a:xfrm>
            <a:off x="5376672" y="3136392"/>
            <a:ext cx="1408176" cy="457200"/>
          </a:xfrm>
          <a:prstGeom prst="rect">
            <a:avLst/>
          </a:prstGeom>
          <a:noFill/>
        </p:spPr>
        <p:txBody>
          <a:bodyPr wrap="square"/>
          <a:lstStyle/>
          <a:p>
            <a:pPr algn="ctr">
              <a:spcBef>
                <a:spcPts val="0"/>
              </a:spcBef>
              <a:spcAft>
                <a:spcPts val="0"/>
              </a:spcAft>
            </a:pPr>
            <a:r>
              <a:rPr sz="1100" b="1" i="0">
                <a:solidFill>
                  <a:srgbClr val="0B0E12"/>
                </a:solidFill>
                <a:latin typeface="Helvetica Neue"/>
                <a:ea typeface="Noto Sans CJK SC"/>
                <a:cs typeface="Noto Sans CJK SC"/>
              </a:rPr>
              <a:t>Pickup (day 0)</a:t>
            </a:r>
          </a:p>
        </p:txBody>
      </p:sp>
      <p:sp>
        <p:nvSpPr>
          <p:cNvPr id="44" name="Rounded Rectangle 43"/>
          <p:cNvSpPr/>
          <p:nvPr/>
        </p:nvSpPr>
        <p:spPr>
          <a:xfrm>
            <a:off x="6931152" y="2880360"/>
            <a:ext cx="1481328" cy="749808"/>
          </a:xfrm>
          <a:prstGeom prst="roundRect">
            <a:avLst>
              <a:gd name="adj" fmla="val 3658"/>
            </a:avLst>
          </a:prstGeom>
          <a:solidFill>
            <a:srgbClr val="E3F4EA"/>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6931152" y="2935224"/>
            <a:ext cx="1481328" cy="201168"/>
          </a:xfrm>
          <a:prstGeom prst="rect">
            <a:avLst/>
          </a:prstGeom>
          <a:noFill/>
        </p:spPr>
        <p:txBody>
          <a:bodyPr wrap="square"/>
          <a:lstStyle/>
          <a:p>
            <a:pPr algn="ctr">
              <a:spcBef>
                <a:spcPts val="0"/>
              </a:spcBef>
              <a:spcAft>
                <a:spcPts val="0"/>
              </a:spcAft>
            </a:pPr>
            <a:r>
              <a:rPr sz="1000" b="1" i="0">
                <a:solidFill>
                  <a:srgbClr val="69727F"/>
                </a:solidFill>
                <a:latin typeface="Helvetica Neue"/>
                <a:ea typeface="Noto Sans CJK SC"/>
                <a:cs typeface="Noto Sans CJK SC"/>
              </a:rPr>
              <a:t>Fri</a:t>
            </a:r>
          </a:p>
        </p:txBody>
      </p:sp>
      <p:sp>
        <p:nvSpPr>
          <p:cNvPr id="46" name="TextBox 45"/>
          <p:cNvSpPr txBox="1"/>
          <p:nvPr/>
        </p:nvSpPr>
        <p:spPr>
          <a:xfrm>
            <a:off x="6967728" y="3136392"/>
            <a:ext cx="1408176" cy="457200"/>
          </a:xfrm>
          <a:prstGeom prst="rect">
            <a:avLst/>
          </a:prstGeom>
          <a:noFill/>
        </p:spPr>
        <p:txBody>
          <a:bodyPr wrap="square"/>
          <a:lstStyle/>
          <a:p>
            <a:pPr algn="ctr">
              <a:spcBef>
                <a:spcPts val="0"/>
              </a:spcBef>
              <a:spcAft>
                <a:spcPts val="0"/>
              </a:spcAft>
            </a:pPr>
            <a:r>
              <a:rPr sz="1100" b="1" i="0">
                <a:solidFill>
                  <a:srgbClr val="3F8D51"/>
                </a:solidFill>
                <a:latin typeface="Helvetica Neue"/>
                <a:ea typeface="Noto Sans CJK SC"/>
                <a:cs typeface="Noto Sans CJK SC"/>
              </a:rPr>
              <a:t>Day 1</a:t>
            </a:r>
          </a:p>
        </p:txBody>
      </p:sp>
      <p:sp>
        <p:nvSpPr>
          <p:cNvPr id="47" name="Rounded Rectangle 46"/>
          <p:cNvSpPr/>
          <p:nvPr/>
        </p:nvSpPr>
        <p:spPr>
          <a:xfrm>
            <a:off x="8522208" y="2880360"/>
            <a:ext cx="1481328" cy="749808"/>
          </a:xfrm>
          <a:prstGeom prst="roundRect">
            <a:avLst>
              <a:gd name="adj" fmla="val 3658"/>
            </a:avLst>
          </a:prstGeom>
          <a:solidFill>
            <a:srgbClr val="EDF0F4"/>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8522208" y="2935224"/>
            <a:ext cx="1481328" cy="201168"/>
          </a:xfrm>
          <a:prstGeom prst="rect">
            <a:avLst/>
          </a:prstGeom>
          <a:noFill/>
        </p:spPr>
        <p:txBody>
          <a:bodyPr wrap="square"/>
          <a:lstStyle/>
          <a:p>
            <a:pPr algn="ctr">
              <a:spcBef>
                <a:spcPts val="0"/>
              </a:spcBef>
              <a:spcAft>
                <a:spcPts val="0"/>
              </a:spcAft>
            </a:pPr>
            <a:r>
              <a:rPr sz="1000" b="1" i="0">
                <a:solidFill>
                  <a:srgbClr val="69727F"/>
                </a:solidFill>
                <a:latin typeface="Helvetica Neue"/>
                <a:ea typeface="Noto Sans CJK SC"/>
                <a:cs typeface="Noto Sans CJK SC"/>
              </a:rPr>
              <a:t>Sat</a:t>
            </a:r>
          </a:p>
        </p:txBody>
      </p:sp>
      <p:sp>
        <p:nvSpPr>
          <p:cNvPr id="49" name="TextBox 48"/>
          <p:cNvSpPr txBox="1"/>
          <p:nvPr/>
        </p:nvSpPr>
        <p:spPr>
          <a:xfrm>
            <a:off x="8558784" y="3136392"/>
            <a:ext cx="1408176" cy="457200"/>
          </a:xfrm>
          <a:prstGeom prst="rect">
            <a:avLst/>
          </a:prstGeom>
          <a:noFill/>
        </p:spPr>
        <p:txBody>
          <a:bodyPr wrap="square"/>
          <a:lstStyle/>
          <a:p>
            <a:pPr algn="ctr">
              <a:spcBef>
                <a:spcPts val="0"/>
              </a:spcBef>
              <a:spcAft>
                <a:spcPts val="0"/>
              </a:spcAft>
            </a:pPr>
            <a:r>
              <a:rPr sz="1100" b="1" i="0">
                <a:solidFill>
                  <a:srgbClr val="69727F"/>
                </a:solidFill>
                <a:latin typeface="Helvetica Neue"/>
                <a:ea typeface="Noto Sans CJK SC"/>
                <a:cs typeface="Noto Sans CJK SC"/>
              </a:rPr>
              <a:t>Weekend</a:t>
            </a:r>
          </a:p>
        </p:txBody>
      </p:sp>
      <p:sp>
        <p:nvSpPr>
          <p:cNvPr id="50" name="Rounded Rectangle 49"/>
          <p:cNvSpPr/>
          <p:nvPr/>
        </p:nvSpPr>
        <p:spPr>
          <a:xfrm>
            <a:off x="10113264" y="2880360"/>
            <a:ext cx="1481328" cy="749808"/>
          </a:xfrm>
          <a:prstGeom prst="roundRect">
            <a:avLst>
              <a:gd name="adj" fmla="val 3658"/>
            </a:avLst>
          </a:prstGeom>
          <a:solidFill>
            <a:srgbClr val="EDF0F4"/>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10113264" y="2935224"/>
            <a:ext cx="1481328" cy="201168"/>
          </a:xfrm>
          <a:prstGeom prst="rect">
            <a:avLst/>
          </a:prstGeom>
          <a:noFill/>
        </p:spPr>
        <p:txBody>
          <a:bodyPr wrap="square"/>
          <a:lstStyle/>
          <a:p>
            <a:pPr algn="ctr">
              <a:spcBef>
                <a:spcPts val="0"/>
              </a:spcBef>
              <a:spcAft>
                <a:spcPts val="0"/>
              </a:spcAft>
            </a:pPr>
            <a:r>
              <a:rPr sz="1000" b="1" i="0">
                <a:solidFill>
                  <a:srgbClr val="69727F"/>
                </a:solidFill>
                <a:latin typeface="Helvetica Neue"/>
                <a:ea typeface="Noto Sans CJK SC"/>
                <a:cs typeface="Noto Sans CJK SC"/>
              </a:rPr>
              <a:t>Sun</a:t>
            </a:r>
          </a:p>
        </p:txBody>
      </p:sp>
      <p:sp>
        <p:nvSpPr>
          <p:cNvPr id="52" name="TextBox 51"/>
          <p:cNvSpPr txBox="1"/>
          <p:nvPr/>
        </p:nvSpPr>
        <p:spPr>
          <a:xfrm>
            <a:off x="10149840" y="3136392"/>
            <a:ext cx="1408176" cy="457200"/>
          </a:xfrm>
          <a:prstGeom prst="rect">
            <a:avLst/>
          </a:prstGeom>
          <a:noFill/>
        </p:spPr>
        <p:txBody>
          <a:bodyPr wrap="square"/>
          <a:lstStyle/>
          <a:p>
            <a:pPr algn="ctr">
              <a:spcBef>
                <a:spcPts val="0"/>
              </a:spcBef>
              <a:spcAft>
                <a:spcPts val="0"/>
              </a:spcAft>
            </a:pPr>
            <a:r>
              <a:rPr sz="1100" b="1" i="0">
                <a:solidFill>
                  <a:srgbClr val="69727F"/>
                </a:solidFill>
                <a:latin typeface="Helvetica Neue"/>
                <a:ea typeface="Noto Sans CJK SC"/>
                <a:cs typeface="Noto Sans CJK SC"/>
              </a:rPr>
              <a:t>Weekend</a:t>
            </a:r>
          </a:p>
        </p:txBody>
      </p:sp>
      <p:sp>
        <p:nvSpPr>
          <p:cNvPr id="53" name="Rounded Rectangle 52"/>
          <p:cNvSpPr/>
          <p:nvPr/>
        </p:nvSpPr>
        <p:spPr>
          <a:xfrm>
            <a:off x="566928" y="3840480"/>
            <a:ext cx="11064240" cy="2468880"/>
          </a:xfrm>
          <a:prstGeom prst="roundRect">
            <a:avLst>
              <a:gd name="adj" fmla="val 1851"/>
            </a:avLst>
          </a:prstGeom>
          <a:solidFill>
            <a:srgbClr val="FCEEEC"/>
          </a:solidFill>
          <a:ln w="12700">
            <a:solidFill>
              <a:srgbClr val="F1C9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Rounded Rectangle 53"/>
          <p:cNvSpPr/>
          <p:nvPr/>
        </p:nvSpPr>
        <p:spPr>
          <a:xfrm>
            <a:off x="731520" y="3986784"/>
            <a:ext cx="91440" cy="91440"/>
          </a:xfrm>
          <a:prstGeom prst="roundRect">
            <a:avLst>
              <a:gd name="adj" fmla="val 10000"/>
            </a:avLst>
          </a:prstGeom>
          <a:solidFill>
            <a:srgbClr val="D645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896112" y="3931920"/>
            <a:ext cx="10588752" cy="237744"/>
          </a:xfrm>
          <a:prstGeom prst="rect">
            <a:avLst/>
          </a:prstGeom>
          <a:noFill/>
        </p:spPr>
        <p:txBody>
          <a:bodyPr wrap="square"/>
          <a:lstStyle/>
          <a:p>
            <a:pPr algn="l">
              <a:spcBef>
                <a:spcPts val="0"/>
              </a:spcBef>
              <a:spcAft>
                <a:spcPts val="0"/>
              </a:spcAft>
            </a:pPr>
            <a:r>
              <a:rPr sz="1000" b="1" i="0">
                <a:solidFill>
                  <a:srgbClr val="D6453B"/>
                </a:solidFill>
                <a:latin typeface="Helvetica Neue"/>
                <a:ea typeface="Noto Sans CJK SC"/>
                <a:cs typeface="Noto Sans CJK SC"/>
              </a:rPr>
              <a:t>WHY CALLING CANNOT CHANGE IT</a:t>
            </a:r>
          </a:p>
        </p:txBody>
      </p:sp>
      <p:sp>
        <p:nvSpPr>
          <p:cNvPr id="56" name="TextBox 55"/>
          <p:cNvSpPr txBox="1"/>
          <p:nvPr/>
        </p:nvSpPr>
        <p:spPr>
          <a:xfrm>
            <a:off x="731520" y="4169664"/>
            <a:ext cx="10735056" cy="204825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Once freight is in the network it moves on the next scheduled line haul. No amount of calling, escalating, or asking will conjure an extra trailer departure or an earlier delivery route. The useful thing we can do is set the right expectation up front and choose a guaranteed service when timing is critical.</a:t>
            </a:r>
          </a:p>
        </p:txBody>
      </p:sp>
      <p:sp>
        <p:nvSpPr>
          <p:cNvPr id="57" name="TextBox 56"/>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58" name="TextBox 57"/>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23 / 42</a:t>
            </a:r>
          </a:p>
        </p:txBody>
      </p:sp>
      <p:sp>
        <p:nvSpPr>
          <p:cNvPr id="59" name="Rectangle 58"/>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11</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SIZE LIMITS</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Shipment size and capacity limits</a:t>
            </a:r>
          </a:p>
        </p:txBody>
      </p:sp>
      <p:sp>
        <p:nvSpPr>
          <p:cNvPr id="9" name="TextBox 8"/>
          <p:cNvSpPr txBox="1"/>
          <p:nvPr/>
        </p:nvSpPr>
        <p:spPr>
          <a:xfrm>
            <a:off x="566928" y="1280160"/>
            <a:ext cx="11064240" cy="1051560"/>
          </a:xfrm>
          <a:prstGeom prst="rect">
            <a:avLst/>
          </a:prstGeom>
          <a:noFill/>
        </p:spPr>
        <p:txBody>
          <a:bodyPr wrap="square"/>
          <a:lstStyle/>
          <a:p>
            <a:pPr algn="l">
              <a:lnSpc>
                <a:spcPct val="115000"/>
              </a:lnSpc>
              <a:spcAft>
                <a:spcPts val="0"/>
              </a:spcAft>
            </a:pPr>
            <a:r>
              <a:rPr sz="1500" b="0" i="0">
                <a:solidFill>
                  <a:srgbClr val="2B313A"/>
                </a:solidFill>
                <a:latin typeface="Helvetica Neue"/>
                <a:ea typeface="Noto Sans CJK SC"/>
                <a:cs typeface="Noto Sans CJK SC"/>
              </a:rPr>
              <a:t>Standard LTL pricing assumes your freight shares a trailer. When a shipment gets big enough to dominate trailer space, carriers switch to </a:t>
            </a:r>
            <a:r>
              <a:rPr sz="1500" b="1" i="0">
                <a:solidFill>
                  <a:srgbClr val="0B0E12"/>
                </a:solidFill>
                <a:latin typeface="Helvetica Neue"/>
                <a:ea typeface="Noto Sans CJK SC"/>
                <a:cs typeface="Noto Sans CJK SC"/>
              </a:rPr>
              <a:t>volume / linear-foot / cubic-capacity</a:t>
            </a:r>
            <a:r>
              <a:rPr sz="1500" b="0" i="0">
                <a:solidFill>
                  <a:srgbClr val="2B313A"/>
                </a:solidFill>
                <a:latin typeface="Helvetica Neue"/>
                <a:ea typeface="Noto Sans CJK SC"/>
                <a:cs typeface="Noto Sans CJK SC"/>
              </a:rPr>
              <a:t> pricing, because that space could have carried other paying freight.</a:t>
            </a:r>
          </a:p>
        </p:txBody>
      </p:sp>
      <p:sp>
        <p:nvSpPr>
          <p:cNvPr id="10" name="Rounded Rectangle 9"/>
          <p:cNvSpPr/>
          <p:nvPr/>
        </p:nvSpPr>
        <p:spPr>
          <a:xfrm>
            <a:off x="566928" y="2468880"/>
            <a:ext cx="3520440" cy="1691640"/>
          </a:xfrm>
          <a:prstGeom prst="roundRect">
            <a:avLst>
              <a:gd name="adj" fmla="val 2702"/>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13232" y="2615184"/>
            <a:ext cx="3227832" cy="420624"/>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~12 linear ft</a:t>
            </a:r>
          </a:p>
        </p:txBody>
      </p:sp>
      <p:sp>
        <p:nvSpPr>
          <p:cNvPr id="12" name="TextBox 11"/>
          <p:cNvSpPr txBox="1"/>
          <p:nvPr/>
        </p:nvSpPr>
        <p:spPr>
          <a:xfrm>
            <a:off x="713232" y="3054096"/>
            <a:ext cx="3227832" cy="996696"/>
          </a:xfrm>
          <a:prstGeom prst="rect">
            <a:avLst/>
          </a:prstGeom>
          <a:noFill/>
        </p:spPr>
        <p:txBody>
          <a:bodyPr wrap="square"/>
          <a:lstStyle/>
          <a:p>
            <a:pPr algn="l">
              <a:spcBef>
                <a:spcPts val="0"/>
              </a:spcBef>
              <a:spcAft>
                <a:spcPts val="0"/>
              </a:spcAft>
            </a:pPr>
            <a:r>
              <a:rPr sz="1200" b="0" i="0">
                <a:solidFill>
                  <a:srgbClr val="69727F"/>
                </a:solidFill>
                <a:latin typeface="Helvetica Neue"/>
                <a:ea typeface="Noto Sans CJK SC"/>
                <a:cs typeface="Noto Sans CJK SC"/>
              </a:rPr>
              <a:t>Common single-shipment limit before linear-foot rules apply</a:t>
            </a:r>
          </a:p>
        </p:txBody>
      </p:sp>
      <p:sp>
        <p:nvSpPr>
          <p:cNvPr id="13" name="Rounded Rectangle 12"/>
          <p:cNvSpPr/>
          <p:nvPr/>
        </p:nvSpPr>
        <p:spPr>
          <a:xfrm>
            <a:off x="4315968" y="2468880"/>
            <a:ext cx="3520440" cy="1691640"/>
          </a:xfrm>
          <a:prstGeom prst="roundRect">
            <a:avLst>
              <a:gd name="adj" fmla="val 2702"/>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462272" y="2615184"/>
            <a:ext cx="3227832" cy="420624"/>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6+ pallets</a:t>
            </a:r>
          </a:p>
        </p:txBody>
      </p:sp>
      <p:sp>
        <p:nvSpPr>
          <p:cNvPr id="15" name="TextBox 14"/>
          <p:cNvSpPr txBox="1"/>
          <p:nvPr/>
        </p:nvSpPr>
        <p:spPr>
          <a:xfrm>
            <a:off x="4462272" y="3054096"/>
            <a:ext cx="3227832" cy="996696"/>
          </a:xfrm>
          <a:prstGeom prst="rect">
            <a:avLst/>
          </a:prstGeom>
          <a:noFill/>
        </p:spPr>
        <p:txBody>
          <a:bodyPr wrap="square"/>
          <a:lstStyle/>
          <a:p>
            <a:pPr algn="l">
              <a:spcBef>
                <a:spcPts val="0"/>
              </a:spcBef>
              <a:spcAft>
                <a:spcPts val="0"/>
              </a:spcAft>
            </a:pPr>
            <a:r>
              <a:rPr sz="1200" b="0" i="0">
                <a:solidFill>
                  <a:srgbClr val="69727F"/>
                </a:solidFill>
                <a:latin typeface="Helvetica Neue"/>
                <a:ea typeface="Noto Sans CJK SC"/>
                <a:cs typeface="Noto Sans CJK SC"/>
              </a:rPr>
              <a:t>Roughly where standard LTL pricing starts to climb</a:t>
            </a:r>
          </a:p>
        </p:txBody>
      </p:sp>
      <p:sp>
        <p:nvSpPr>
          <p:cNvPr id="16" name="Rounded Rectangle 15"/>
          <p:cNvSpPr/>
          <p:nvPr/>
        </p:nvSpPr>
        <p:spPr>
          <a:xfrm>
            <a:off x="8065008" y="2468880"/>
            <a:ext cx="3566160" cy="1691640"/>
          </a:xfrm>
          <a:prstGeom prst="roundRect">
            <a:avLst>
              <a:gd name="adj" fmla="val 2702"/>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11312" y="2615184"/>
            <a:ext cx="3273552" cy="420624"/>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~750 cu ft</a:t>
            </a:r>
          </a:p>
        </p:txBody>
      </p:sp>
      <p:sp>
        <p:nvSpPr>
          <p:cNvPr id="18" name="TextBox 17"/>
          <p:cNvSpPr txBox="1"/>
          <p:nvPr/>
        </p:nvSpPr>
        <p:spPr>
          <a:xfrm>
            <a:off x="8211312" y="3054096"/>
            <a:ext cx="3273552" cy="996696"/>
          </a:xfrm>
          <a:prstGeom prst="rect">
            <a:avLst/>
          </a:prstGeom>
          <a:noFill/>
        </p:spPr>
        <p:txBody>
          <a:bodyPr wrap="square"/>
          <a:lstStyle/>
          <a:p>
            <a:pPr algn="l">
              <a:spcBef>
                <a:spcPts val="0"/>
              </a:spcBef>
              <a:spcAft>
                <a:spcPts val="0"/>
              </a:spcAft>
            </a:pPr>
            <a:r>
              <a:rPr sz="1200" b="0" i="0">
                <a:solidFill>
                  <a:srgbClr val="69727F"/>
                </a:solidFill>
                <a:latin typeface="Helvetica Neue"/>
                <a:ea typeface="Noto Sans CJK SC"/>
                <a:cs typeface="Noto Sans CJK SC"/>
              </a:rPr>
              <a:t>Cubic-capacity trigger when density is low (under ~6 pounds per cubic foot)</a:t>
            </a:r>
          </a:p>
        </p:txBody>
      </p:sp>
      <p:sp>
        <p:nvSpPr>
          <p:cNvPr id="19" name="Rounded Rectangle 18"/>
          <p:cNvSpPr/>
          <p:nvPr/>
        </p:nvSpPr>
        <p:spPr>
          <a:xfrm>
            <a:off x="566928" y="4389120"/>
            <a:ext cx="11064240" cy="1874519"/>
          </a:xfrm>
          <a:prstGeom prst="roundRect">
            <a:avLst>
              <a:gd name="adj" fmla="val 2439"/>
            </a:avLst>
          </a:prstGeom>
          <a:solidFill>
            <a:srgbClr val="EEF8F1"/>
          </a:solidFill>
          <a:ln w="12700">
            <a:solidFill>
              <a:srgbClr val="47A3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731520" y="4535424"/>
            <a:ext cx="91440" cy="91440"/>
          </a:xfrm>
          <a:prstGeom prst="roundRect">
            <a:avLst>
              <a:gd name="adj" fmla="val 10000"/>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96112" y="4480560"/>
            <a:ext cx="10588752" cy="237744"/>
          </a:xfrm>
          <a:prstGeom prst="rect">
            <a:avLst/>
          </a:prstGeom>
          <a:noFill/>
        </p:spPr>
        <p:txBody>
          <a:bodyPr wrap="square"/>
          <a:lstStyle/>
          <a:p>
            <a:pPr algn="l">
              <a:spcBef>
                <a:spcPts val="0"/>
              </a:spcBef>
              <a:spcAft>
                <a:spcPts val="0"/>
              </a:spcAft>
            </a:pPr>
            <a:r>
              <a:rPr sz="1000" b="1" i="0">
                <a:solidFill>
                  <a:srgbClr val="3F8D51"/>
                </a:solidFill>
                <a:latin typeface="Helvetica Neue"/>
                <a:ea typeface="Noto Sans CJK SC"/>
                <a:cs typeface="Noto Sans CJK SC"/>
              </a:rPr>
              <a:t>MOTHERSHIP QUOTES STANDARD LTL UP TO 10 PALLETS</a:t>
            </a:r>
          </a:p>
        </p:txBody>
      </p:sp>
      <p:sp>
        <p:nvSpPr>
          <p:cNvPr id="22" name="TextBox 21"/>
          <p:cNvSpPr txBox="1"/>
          <p:nvPr/>
        </p:nvSpPr>
        <p:spPr>
          <a:xfrm>
            <a:off x="731520" y="4718304"/>
            <a:ext cx="10735056" cy="1453895"/>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We provide LTL quotes for shipments up to </a:t>
            </a:r>
            <a:r>
              <a:rPr sz="1300" b="1" i="0">
                <a:solidFill>
                  <a:srgbClr val="0B0E12"/>
                </a:solidFill>
                <a:latin typeface="Helvetica Neue"/>
                <a:ea typeface="Noto Sans CJK SC"/>
                <a:cs typeface="Noto Sans CJK SC"/>
              </a:rPr>
              <a:t>10 standard pallets</a:t>
            </a:r>
            <a:r>
              <a:rPr sz="1300" b="0" i="0">
                <a:solidFill>
                  <a:srgbClr val="2B313A"/>
                </a:solidFill>
                <a:latin typeface="Helvetica Neue"/>
                <a:ea typeface="Noto Sans CJK SC"/>
                <a:cs typeface="Noto Sans CJK SC"/>
              </a:rPr>
              <a:t>. We do </a:t>
            </a:r>
            <a:r>
              <a:rPr sz="1300" b="1" i="0">
                <a:solidFill>
                  <a:srgbClr val="0B0E12"/>
                </a:solidFill>
                <a:latin typeface="Helvetica Neue"/>
                <a:ea typeface="Noto Sans CJK SC"/>
                <a:cs typeface="Noto Sans CJK SC"/>
              </a:rPr>
              <a:t>not</a:t>
            </a:r>
            <a:r>
              <a:rPr sz="1300" b="0" i="0">
                <a:solidFill>
                  <a:srgbClr val="2B313A"/>
                </a:solidFill>
                <a:latin typeface="Helvetica Neue"/>
                <a:ea typeface="Noto Sans CJK SC"/>
                <a:cs typeface="Noto Sans CJK SC"/>
              </a:rPr>
              <a:t> quote volume or partial-load LTL. When freight is larger than standard LTL (more than ~10 pallets, ~12 linear feet, or ~750 cubic feet), the right mode is full truckload (FTL).</a:t>
            </a:r>
          </a:p>
        </p:txBody>
      </p:sp>
      <p:sp>
        <p:nvSpPr>
          <p:cNvPr id="23" name="TextBox 22"/>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24" name="TextBox 23"/>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24 / 42</a:t>
            </a:r>
          </a:p>
        </p:txBody>
      </p:sp>
      <p:sp>
        <p:nvSpPr>
          <p:cNvPr id="25" name="Rectangle 24"/>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11</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SIZE LIMITS</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The split-shipment rule</a:t>
            </a:r>
          </a:p>
        </p:txBody>
      </p:sp>
      <p:sp>
        <p:nvSpPr>
          <p:cNvPr id="9" name="TextBox 8"/>
          <p:cNvSpPr txBox="1"/>
          <p:nvPr/>
        </p:nvSpPr>
        <p:spPr>
          <a:xfrm>
            <a:off x="566928" y="1298448"/>
            <a:ext cx="11064240" cy="2194560"/>
          </a:xfrm>
          <a:prstGeom prst="rect">
            <a:avLst/>
          </a:prstGeom>
          <a:noFill/>
        </p:spPr>
        <p:txBody>
          <a:bodyPr wrap="square"/>
          <a:lstStyle/>
          <a:p>
            <a:pPr algn="l">
              <a:lnSpc>
                <a:spcPct val="115000"/>
              </a:lnSpc>
              <a:spcAft>
                <a:spcPts val="1200"/>
              </a:spcAft>
            </a:pPr>
            <a:r>
              <a:rPr sz="1600" b="0" i="0">
                <a:solidFill>
                  <a:srgbClr val="2B313A"/>
                </a:solidFill>
                <a:latin typeface="Helvetica Neue"/>
                <a:ea typeface="Noto Sans CJK SC"/>
                <a:cs typeface="Noto Sans CJK SC"/>
              </a:rPr>
              <a:t>Do not </a:t>
            </a:r>
            <a:r>
              <a:rPr sz="1600" b="1" i="0">
                <a:solidFill>
                  <a:srgbClr val="0B0E12"/>
                </a:solidFill>
                <a:latin typeface="Helvetica Neue"/>
                <a:ea typeface="Noto Sans CJK SC"/>
                <a:cs typeface="Noto Sans CJK SC"/>
              </a:rPr>
              <a:t>hand over the freight to the carrier (tender)</a:t>
            </a:r>
            <a:r>
              <a:rPr sz="1600" b="0" i="0">
                <a:solidFill>
                  <a:srgbClr val="2B313A"/>
                </a:solidFill>
                <a:latin typeface="Helvetica Neue"/>
                <a:ea typeface="Noto Sans CJK SC"/>
                <a:cs typeface="Noto Sans CJK SC"/>
              </a:rPr>
              <a:t> between the same origin-destination pair, on the same carrier, on the same day, if together it crosses the volume threshold. Carriers can (and do) combine same-lane, same-day shipments and re-rate the whole thing at volume pricing.</a:t>
            </a:r>
          </a:p>
          <a:p>
            <a:pPr algn="l">
              <a:lnSpc>
                <a:spcPct val="115000"/>
              </a:lnSpc>
              <a:spcAft>
                <a:spcPts val="0"/>
              </a:spcAft>
            </a:pPr>
            <a:r>
              <a:rPr sz="1600" b="0" i="0">
                <a:solidFill>
                  <a:srgbClr val="2B313A"/>
                </a:solidFill>
                <a:latin typeface="Helvetica Neue"/>
                <a:ea typeface="Noto Sans CJK SC"/>
                <a:cs typeface="Noto Sans CJK SC"/>
              </a:rPr>
              <a:t>If you have two same-day shipments on the same lane, split them across two carriers, or send the second only once the first is already in transit, so each hand-over (tender) stays within standard LTL.</a:t>
            </a:r>
          </a:p>
        </p:txBody>
      </p:sp>
      <p:sp>
        <p:nvSpPr>
          <p:cNvPr id="10" name="Rounded Rectangle 9"/>
          <p:cNvSpPr/>
          <p:nvPr/>
        </p:nvSpPr>
        <p:spPr>
          <a:xfrm>
            <a:off x="566928" y="3840480"/>
            <a:ext cx="11064240" cy="2331720"/>
          </a:xfrm>
          <a:prstGeom prst="roundRect">
            <a:avLst>
              <a:gd name="adj" fmla="val 1960"/>
            </a:avLst>
          </a:prstGeom>
          <a:solidFill>
            <a:srgbClr val="FDF6EC"/>
          </a:solidFill>
          <a:ln w="12700">
            <a:solidFill>
              <a:srgbClr val="F0DC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3986784"/>
            <a:ext cx="91440" cy="91440"/>
          </a:xfrm>
          <a:prstGeom prst="roundRect">
            <a:avLst>
              <a:gd name="adj" fmla="val 10000"/>
            </a:avLst>
          </a:prstGeom>
          <a:solidFill>
            <a:srgbClr val="E08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3931920"/>
            <a:ext cx="10588752" cy="237744"/>
          </a:xfrm>
          <a:prstGeom prst="rect">
            <a:avLst/>
          </a:prstGeom>
          <a:noFill/>
        </p:spPr>
        <p:txBody>
          <a:bodyPr wrap="square"/>
          <a:lstStyle/>
          <a:p>
            <a:pPr algn="l">
              <a:spcBef>
                <a:spcPts val="0"/>
              </a:spcBef>
              <a:spcAft>
                <a:spcPts val="0"/>
              </a:spcAft>
            </a:pPr>
            <a:r>
              <a:rPr sz="1000" b="1" i="0">
                <a:solidFill>
                  <a:srgbClr val="E0892B"/>
                </a:solidFill>
                <a:latin typeface="Helvetica Neue"/>
                <a:ea typeface="Noto Sans CJK SC"/>
                <a:cs typeface="Noto Sans CJK SC"/>
              </a:rPr>
              <a:t>WHY THIS EXISTS</a:t>
            </a:r>
          </a:p>
        </p:txBody>
      </p:sp>
      <p:sp>
        <p:nvSpPr>
          <p:cNvPr id="13" name="TextBox 12"/>
          <p:cNvSpPr txBox="1"/>
          <p:nvPr/>
        </p:nvSpPr>
        <p:spPr>
          <a:xfrm>
            <a:off x="731520" y="4169664"/>
            <a:ext cx="10735056" cy="191109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A light, bulky load that eats 12 feet of deck but weighs little blocks the carrier from loading anything else there. Cross the threshold and standard discounts evaporate; the shipment can re-rate at a steep premium.</a:t>
            </a:r>
          </a:p>
        </p:txBody>
      </p:sp>
      <p:sp>
        <p:nvSpPr>
          <p:cNvPr id="14" name="TextBox 13"/>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5" name="TextBox 14"/>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25 / 42</a:t>
            </a:r>
          </a:p>
        </p:txBody>
      </p:sp>
      <p:sp>
        <p:nvSpPr>
          <p:cNvPr id="16" name="Rectangle 15"/>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12</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ON THE DOCK</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Free wait time and wait-time fee (detention)</a:t>
            </a:r>
          </a:p>
        </p:txBody>
      </p:sp>
      <p:sp>
        <p:nvSpPr>
          <p:cNvPr id="9" name="TextBox 8"/>
          <p:cNvSpPr txBox="1"/>
          <p:nvPr/>
        </p:nvSpPr>
        <p:spPr>
          <a:xfrm>
            <a:off x="566928" y="1298448"/>
            <a:ext cx="11064240" cy="2194560"/>
          </a:xfrm>
          <a:prstGeom prst="rect">
            <a:avLst/>
          </a:prstGeom>
          <a:noFill/>
        </p:spPr>
        <p:txBody>
          <a:bodyPr wrap="square"/>
          <a:lstStyle/>
          <a:p>
            <a:pPr algn="l">
              <a:lnSpc>
                <a:spcPct val="115000"/>
              </a:lnSpc>
              <a:spcAft>
                <a:spcPts val="1000"/>
              </a:spcAft>
            </a:pPr>
            <a:r>
              <a:rPr sz="1500" b="0" i="0">
                <a:solidFill>
                  <a:srgbClr val="2B313A"/>
                </a:solidFill>
                <a:latin typeface="Helvetica Neue"/>
                <a:ea typeface="Noto Sans CJK SC"/>
                <a:cs typeface="Noto Sans CJK SC"/>
              </a:rPr>
              <a:t>LTL free wait time is </a:t>
            </a:r>
            <a:r>
              <a:rPr sz="1500" b="1" i="0">
                <a:solidFill>
                  <a:srgbClr val="0B0E12"/>
                </a:solidFill>
                <a:latin typeface="Helvetica Neue"/>
                <a:ea typeface="Noto Sans CJK SC"/>
                <a:cs typeface="Noto Sans CJK SC"/>
              </a:rPr>
              <a:t>short (often just 15 to 30 minutes)</a:t>
            </a:r>
            <a:r>
              <a:rPr sz="1500" b="0" i="0">
                <a:solidFill>
                  <a:srgbClr val="2B313A"/>
                </a:solidFill>
                <a:latin typeface="Helvetica Neue"/>
                <a:ea typeface="Noto Sans CJK SC"/>
                <a:cs typeface="Noto Sans CJK SC"/>
              </a:rPr>
              <a:t>, and for good reason. Each driver has a full route of other pickups and deliveries, and a single delay cascades down the line. Past free time, carriers charge a wait-time fee (detention), commonly billed per 15-minute increment or hourly.</a:t>
            </a:r>
          </a:p>
          <a:p>
            <a:pPr algn="l">
              <a:lnSpc>
                <a:spcPct val="115000"/>
              </a:lnSpc>
              <a:spcAft>
                <a:spcPts val="0"/>
              </a:spcAft>
            </a:pPr>
            <a:r>
              <a:rPr sz="1500" b="0" i="0">
                <a:solidFill>
                  <a:srgbClr val="2B313A"/>
                </a:solidFill>
                <a:latin typeface="Helvetica Neue"/>
                <a:ea typeface="Noto Sans CJK SC"/>
                <a:cs typeface="Noto Sans CJK SC"/>
              </a:rPr>
              <a:t>Just as often, the driver simply </a:t>
            </a:r>
            <a:r>
              <a:rPr sz="1500" b="1" i="0">
                <a:solidFill>
                  <a:srgbClr val="0B0E12"/>
                </a:solidFill>
                <a:latin typeface="Helvetica Neue"/>
                <a:ea typeface="Noto Sans CJK SC"/>
                <a:cs typeface="Noto Sans CJK SC"/>
              </a:rPr>
              <a:t>cannot wait at all</a:t>
            </a:r>
            <a:r>
              <a:rPr sz="1500" b="0" i="0">
                <a:solidFill>
                  <a:srgbClr val="2B313A"/>
                </a:solidFill>
                <a:latin typeface="Helvetica Neue"/>
                <a:ea typeface="Noto Sans CJK SC"/>
                <a:cs typeface="Noto Sans CJK SC"/>
              </a:rPr>
              <a:t>. If your freight is not ready, the driver may have to leave to protect the rest of the route and that night's line-haul departure, resulting in a missed-pickup or redelivery fee rather than detention. This is not the driver being difficult; their schedule is set by dispatch and the network.</a:t>
            </a:r>
          </a:p>
        </p:txBody>
      </p:sp>
      <p:sp>
        <p:nvSpPr>
          <p:cNvPr id="10" name="Rounded Rectangle 9"/>
          <p:cNvSpPr/>
          <p:nvPr/>
        </p:nvSpPr>
        <p:spPr>
          <a:xfrm>
            <a:off x="566928" y="3794760"/>
            <a:ext cx="11064240" cy="2377440"/>
          </a:xfrm>
          <a:prstGeom prst="roundRect">
            <a:avLst>
              <a:gd name="adj" fmla="val 1923"/>
            </a:avLst>
          </a:prstGeom>
          <a:solidFill>
            <a:srgbClr val="FDF6EC"/>
          </a:solidFill>
          <a:ln w="12700">
            <a:solidFill>
              <a:srgbClr val="F0DC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3941064"/>
            <a:ext cx="91440" cy="91440"/>
          </a:xfrm>
          <a:prstGeom prst="roundRect">
            <a:avLst>
              <a:gd name="adj" fmla="val 10000"/>
            </a:avLst>
          </a:prstGeom>
          <a:solidFill>
            <a:srgbClr val="E08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3886200"/>
            <a:ext cx="10588752" cy="237744"/>
          </a:xfrm>
          <a:prstGeom prst="rect">
            <a:avLst/>
          </a:prstGeom>
          <a:noFill/>
        </p:spPr>
        <p:txBody>
          <a:bodyPr wrap="square"/>
          <a:lstStyle/>
          <a:p>
            <a:pPr algn="l">
              <a:spcBef>
                <a:spcPts val="0"/>
              </a:spcBef>
              <a:spcAft>
                <a:spcPts val="0"/>
              </a:spcAft>
            </a:pPr>
            <a:r>
              <a:rPr sz="1000" b="1" i="0">
                <a:solidFill>
                  <a:srgbClr val="E0892B"/>
                </a:solidFill>
                <a:latin typeface="Helvetica Neue"/>
                <a:ea typeface="Noto Sans CJK SC"/>
                <a:cs typeface="Noto Sans CJK SC"/>
              </a:rPr>
              <a:t>HOW TO AVOID IT</a:t>
            </a:r>
          </a:p>
        </p:txBody>
      </p:sp>
      <p:sp>
        <p:nvSpPr>
          <p:cNvPr id="13" name="TextBox 12"/>
          <p:cNvSpPr txBox="1"/>
          <p:nvPr/>
        </p:nvSpPr>
        <p:spPr>
          <a:xfrm>
            <a:off x="731520" y="4123944"/>
            <a:ext cx="10735056" cy="195681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Have freight palletized, wrapped, labeled and staged at the dock </a:t>
            </a:r>
            <a:r>
              <a:rPr sz="1300" b="1" i="0">
                <a:solidFill>
                  <a:srgbClr val="0B0E12"/>
                </a:solidFill>
                <a:latin typeface="Helvetica Neue"/>
                <a:ea typeface="Noto Sans CJK SC"/>
                <a:cs typeface="Noto Sans CJK SC"/>
              </a:rPr>
              <a:t>before</a:t>
            </a:r>
            <a:r>
              <a:rPr sz="1300" b="0" i="0">
                <a:solidFill>
                  <a:srgbClr val="2B313A"/>
                </a:solidFill>
                <a:latin typeface="Helvetica Neue"/>
                <a:ea typeface="Noto Sans CJK SC"/>
                <a:cs typeface="Noto Sans CJK SC"/>
              </a:rPr>
              <a:t> the window opens. If you know loading will take longer than the free window, tell us in advance so we can set expectations with the carrier.</a:t>
            </a:r>
          </a:p>
        </p:txBody>
      </p:sp>
      <p:sp>
        <p:nvSpPr>
          <p:cNvPr id="14" name="TextBox 13"/>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5" name="TextBox 14"/>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26 / 42</a:t>
            </a:r>
          </a:p>
        </p:txBody>
      </p:sp>
      <p:sp>
        <p:nvSpPr>
          <p:cNvPr id="16" name="Rectangle 15"/>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13</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AT THE TERMINAL</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Free storage and why cross-docks charge</a:t>
            </a:r>
          </a:p>
        </p:txBody>
      </p:sp>
      <p:sp>
        <p:nvSpPr>
          <p:cNvPr id="9" name="TextBox 8"/>
          <p:cNvSpPr txBox="1"/>
          <p:nvPr/>
        </p:nvSpPr>
        <p:spPr>
          <a:xfrm>
            <a:off x="566928" y="1298448"/>
            <a:ext cx="11064240" cy="2331720"/>
          </a:xfrm>
          <a:prstGeom prst="rect">
            <a:avLst/>
          </a:prstGeom>
          <a:noFill/>
        </p:spPr>
        <p:txBody>
          <a:bodyPr wrap="square"/>
          <a:lstStyle/>
          <a:p>
            <a:pPr algn="l">
              <a:lnSpc>
                <a:spcPct val="115000"/>
              </a:lnSpc>
              <a:spcAft>
                <a:spcPts val="1000"/>
              </a:spcAft>
            </a:pPr>
            <a:r>
              <a:rPr sz="1500" b="0" i="0">
                <a:solidFill>
                  <a:srgbClr val="2B313A"/>
                </a:solidFill>
                <a:latin typeface="Helvetica Neue"/>
                <a:ea typeface="Noto Sans CJK SC"/>
                <a:cs typeface="Noto Sans CJK SC"/>
              </a:rPr>
              <a:t>Carriers allow only a short window of free storage at a terminal, commonly on the order of </a:t>
            </a:r>
            <a:r>
              <a:rPr sz="1500" b="1" i="0">
                <a:solidFill>
                  <a:srgbClr val="0B0E12"/>
                </a:solidFill>
                <a:latin typeface="Helvetica Neue"/>
                <a:ea typeface="Noto Sans CJK SC"/>
                <a:cs typeface="Noto Sans CJK SC"/>
              </a:rPr>
              <a:t>a day or two</a:t>
            </a:r>
            <a:r>
              <a:rPr sz="1500" b="0" i="0">
                <a:solidFill>
                  <a:srgbClr val="2B313A"/>
                </a:solidFill>
                <a:latin typeface="Helvetica Neue"/>
                <a:ea typeface="Noto Sans CJK SC"/>
                <a:cs typeface="Noto Sans CJK SC"/>
              </a:rPr>
              <a:t>, before daily storage charges begin. The reason is structural: a cross-dock is engineered to move freight </a:t>
            </a:r>
            <a:r>
              <a:rPr sz="1500" b="1" i="0">
                <a:solidFill>
                  <a:srgbClr val="0B0E12"/>
                </a:solidFill>
                <a:latin typeface="Helvetica Neue"/>
                <a:ea typeface="Noto Sans CJK SC"/>
                <a:cs typeface="Noto Sans CJK SC"/>
              </a:rPr>
              <a:t>straight across</a:t>
            </a:r>
            <a:r>
              <a:rPr sz="1500" b="0" i="0">
                <a:solidFill>
                  <a:srgbClr val="2B313A"/>
                </a:solidFill>
                <a:latin typeface="Helvetica Neue"/>
                <a:ea typeface="Noto Sans CJK SC"/>
                <a:cs typeface="Noto Sans CJK SC"/>
              </a:rPr>
              <a:t> from an inbound trailer to an outbound one. It is not a warehouse.</a:t>
            </a:r>
          </a:p>
          <a:p>
            <a:pPr algn="l">
              <a:lnSpc>
                <a:spcPct val="115000"/>
              </a:lnSpc>
              <a:spcAft>
                <a:spcPts val="0"/>
              </a:spcAft>
            </a:pPr>
            <a:r>
              <a:rPr sz="1500" b="0" i="0">
                <a:solidFill>
                  <a:srgbClr val="2B313A"/>
                </a:solidFill>
                <a:latin typeface="Helvetica Neue"/>
                <a:ea typeface="Noto Sans CJK SC"/>
                <a:cs typeface="Noto Sans CJK SC"/>
              </a:rPr>
              <a:t>When freight has to be stored, it occupies the very limited dock floor the terminal needs to keep freight flowing, and it gets </a:t>
            </a:r>
            <a:r>
              <a:rPr sz="1500" b="1" i="0">
                <a:solidFill>
                  <a:srgbClr val="0B0E12"/>
                </a:solidFill>
                <a:latin typeface="Helvetica Neue"/>
                <a:ea typeface="Noto Sans CJK SC"/>
                <a:cs typeface="Noto Sans CJK SC"/>
              </a:rPr>
              <a:t>handled several additional times</a:t>
            </a:r>
            <a:r>
              <a:rPr sz="1500" b="0" i="0">
                <a:solidFill>
                  <a:srgbClr val="2B313A"/>
                </a:solidFill>
                <a:latin typeface="Helvetica Neue"/>
                <a:ea typeface="Noto Sans CJK SC"/>
                <a:cs typeface="Noto Sans CJK SC"/>
              </a:rPr>
              <a:t> by dock staff. Storage usually accrues when your customer cannot accept delivery, an appointment cannot be scheduled, or paperwork holds the freight.</a:t>
            </a:r>
          </a:p>
        </p:txBody>
      </p:sp>
      <p:sp>
        <p:nvSpPr>
          <p:cNvPr id="10" name="Rounded Rectangle 9"/>
          <p:cNvSpPr/>
          <p:nvPr/>
        </p:nvSpPr>
        <p:spPr>
          <a:xfrm>
            <a:off x="566928" y="3886200"/>
            <a:ext cx="11064240" cy="2286000"/>
          </a:xfrm>
          <a:prstGeom prst="roundRect">
            <a:avLst>
              <a:gd name="adj" fmla="val 2000"/>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4032504"/>
            <a:ext cx="91440" cy="91440"/>
          </a:xfrm>
          <a:prstGeom prst="roundRect">
            <a:avLst>
              <a:gd name="adj" fmla="val 10000"/>
            </a:avLst>
          </a:prstGeom>
          <a:solidFill>
            <a:srgbClr val="6972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3977640"/>
            <a:ext cx="10588752" cy="237744"/>
          </a:xfrm>
          <a:prstGeom prst="rect">
            <a:avLst/>
          </a:prstGeom>
          <a:noFill/>
        </p:spPr>
        <p:txBody>
          <a:bodyPr wrap="square"/>
          <a:lstStyle/>
          <a:p>
            <a:pPr algn="l">
              <a:spcBef>
                <a:spcPts val="0"/>
              </a:spcBef>
              <a:spcAft>
                <a:spcPts val="0"/>
              </a:spcAft>
            </a:pPr>
            <a:r>
              <a:rPr sz="1000" b="1" i="0">
                <a:solidFill>
                  <a:srgbClr val="69727F"/>
                </a:solidFill>
                <a:latin typeface="Helvetica Neue"/>
                <a:ea typeface="Noto Sans CJK SC"/>
                <a:cs typeface="Noto Sans CJK SC"/>
              </a:rPr>
              <a:t>KEEP FREIGHT MOVING</a:t>
            </a:r>
          </a:p>
        </p:txBody>
      </p:sp>
      <p:sp>
        <p:nvSpPr>
          <p:cNvPr id="13" name="TextBox 12"/>
          <p:cNvSpPr txBox="1"/>
          <p:nvPr/>
        </p:nvSpPr>
        <p:spPr>
          <a:xfrm>
            <a:off x="731520" y="4215384"/>
            <a:ext cx="10735056" cy="186537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Confirm your customer can accept the shipment, request any required delivery appointment promptly, and keep documentation clean. The faster freight clears the dock, the less it costs everyone.</a:t>
            </a:r>
          </a:p>
        </p:txBody>
      </p:sp>
      <p:sp>
        <p:nvSpPr>
          <p:cNvPr id="14" name="TextBox 13"/>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5" name="TextBox 14"/>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27 / 42</a:t>
            </a:r>
          </a:p>
        </p:txBody>
      </p:sp>
      <p:sp>
        <p:nvSpPr>
          <p:cNvPr id="16" name="Rectangle 15"/>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14</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WHERE REBILLS COME FROM</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Certified scales, dimensionalizers and rebills</a:t>
            </a:r>
          </a:p>
        </p:txBody>
      </p:sp>
      <p:sp>
        <p:nvSpPr>
          <p:cNvPr id="9" name="TextBox 8"/>
          <p:cNvSpPr txBox="1"/>
          <p:nvPr/>
        </p:nvSpPr>
        <p:spPr>
          <a:xfrm>
            <a:off x="566928" y="1298448"/>
            <a:ext cx="11064240" cy="2331720"/>
          </a:xfrm>
          <a:prstGeom prst="rect">
            <a:avLst/>
          </a:prstGeom>
          <a:noFill/>
        </p:spPr>
        <p:txBody>
          <a:bodyPr wrap="square"/>
          <a:lstStyle/>
          <a:p>
            <a:pPr algn="l">
              <a:lnSpc>
                <a:spcPct val="115000"/>
              </a:lnSpc>
              <a:spcAft>
                <a:spcPts val="1000"/>
              </a:spcAft>
            </a:pPr>
            <a:r>
              <a:rPr sz="1500" b="0" i="0">
                <a:solidFill>
                  <a:srgbClr val="2B313A"/>
                </a:solidFill>
                <a:latin typeface="Helvetica Neue"/>
                <a:ea typeface="Noto Sans CJK SC"/>
                <a:cs typeface="Noto Sans CJK SC"/>
              </a:rPr>
              <a:t>At the terminal, carriers re-weigh and re-measure freight on </a:t>
            </a:r>
            <a:r>
              <a:rPr sz="1500" b="1" i="0">
                <a:solidFill>
                  <a:srgbClr val="0B0E12"/>
                </a:solidFill>
                <a:latin typeface="Helvetica Neue"/>
                <a:ea typeface="Noto Sans CJK SC"/>
                <a:cs typeface="Noto Sans CJK SC"/>
              </a:rPr>
              <a:t>certified scales and automated dimensionalizers</a:t>
            </a:r>
            <a:r>
              <a:rPr sz="1500" b="0" i="0">
                <a:solidFill>
                  <a:srgbClr val="2B313A"/>
                </a:solidFill>
                <a:latin typeface="Helvetica Neue"/>
                <a:ea typeface="Noto Sans CJK SC"/>
                <a:cs typeface="Noto Sans CJK SC"/>
              </a:rPr>
              <a:t>. The certificate they generate is the </a:t>
            </a:r>
            <a:r>
              <a:rPr sz="1500" b="1" i="0">
                <a:solidFill>
                  <a:srgbClr val="0B0E12"/>
                </a:solidFill>
                <a:latin typeface="Helvetica Neue"/>
                <a:ea typeface="Noto Sans CJK SC"/>
                <a:cs typeface="Noto Sans CJK SC"/>
              </a:rPr>
              <a:t>legal proof</a:t>
            </a:r>
            <a:r>
              <a:rPr sz="1500" b="0" i="0">
                <a:solidFill>
                  <a:srgbClr val="2B313A"/>
                </a:solidFill>
                <a:latin typeface="Helvetica Neue"/>
                <a:ea typeface="Noto Sans CJK SC"/>
                <a:cs typeface="Noto Sans CJK SC"/>
              </a:rPr>
              <a:t> of the freight's weight and dimensions, and it is as much evidence as the carrier will provide.</a:t>
            </a:r>
          </a:p>
          <a:p>
            <a:pPr algn="l">
              <a:lnSpc>
                <a:spcPct val="115000"/>
              </a:lnSpc>
              <a:spcAft>
                <a:spcPts val="0"/>
              </a:spcAft>
            </a:pPr>
            <a:r>
              <a:rPr sz="1500" b="0" i="0">
                <a:solidFill>
                  <a:srgbClr val="2B313A"/>
                </a:solidFill>
                <a:latin typeface="Helvetica Neue"/>
                <a:ea typeface="Noto Sans CJK SC"/>
                <a:cs typeface="Noto Sans CJK SC"/>
              </a:rPr>
              <a:t>These are large, heavily regulated companies, and the person at the scale is an </a:t>
            </a:r>
            <a:r>
              <a:rPr sz="1500" b="1" i="0">
                <a:solidFill>
                  <a:srgbClr val="0B0E12"/>
                </a:solidFill>
                <a:latin typeface="Helvetica Neue"/>
                <a:ea typeface="Noto Sans CJK SC"/>
                <a:cs typeface="Noto Sans CJK SC"/>
              </a:rPr>
              <a:t>hourly employee with no incentive</a:t>
            </a:r>
            <a:r>
              <a:rPr sz="1500" b="0" i="0">
                <a:solidFill>
                  <a:srgbClr val="2B313A"/>
                </a:solidFill>
                <a:latin typeface="Helvetica Neue"/>
                <a:ea typeface="Noto Sans CJK SC"/>
                <a:cs typeface="Noto Sans CJK SC"/>
              </a:rPr>
              <a:t> to overstate your freight. When a shipper sees a pattern of weight/dimension rebills, the cause is almost always </a:t>
            </a:r>
            <a:r>
              <a:rPr sz="1500" b="1" i="0">
                <a:solidFill>
                  <a:srgbClr val="0B0E12"/>
                </a:solidFill>
                <a:latin typeface="Helvetica Neue"/>
                <a:ea typeface="Noto Sans CJK SC"/>
                <a:cs typeface="Noto Sans CJK SC"/>
              </a:rPr>
              <a:t>at the warehouse, at the time of packing</a:t>
            </a:r>
            <a:r>
              <a:rPr sz="1500" b="0" i="0">
                <a:solidFill>
                  <a:srgbClr val="2B313A"/>
                </a:solidFill>
                <a:latin typeface="Helvetica Neue"/>
                <a:ea typeface="Noto Sans CJK SC"/>
                <a:cs typeface="Noto Sans CJK SC"/>
              </a:rPr>
              <a:t>, not at the scale. Carriers are selling weight and space. If your freight occupies more space or weighs more than declared, they re-rate it.</a:t>
            </a:r>
          </a:p>
        </p:txBody>
      </p:sp>
      <p:sp>
        <p:nvSpPr>
          <p:cNvPr id="10" name="Rounded Rectangle 9"/>
          <p:cNvSpPr/>
          <p:nvPr/>
        </p:nvSpPr>
        <p:spPr>
          <a:xfrm>
            <a:off x="566928" y="3840480"/>
            <a:ext cx="11064240" cy="2331720"/>
          </a:xfrm>
          <a:prstGeom prst="roundRect">
            <a:avLst>
              <a:gd name="adj" fmla="val 1960"/>
            </a:avLst>
          </a:prstGeom>
          <a:solidFill>
            <a:srgbClr val="FCEEEC"/>
          </a:solidFill>
          <a:ln w="12700">
            <a:solidFill>
              <a:srgbClr val="F1C9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3986784"/>
            <a:ext cx="91440" cy="91440"/>
          </a:xfrm>
          <a:prstGeom prst="roundRect">
            <a:avLst>
              <a:gd name="adj" fmla="val 10000"/>
            </a:avLst>
          </a:prstGeom>
          <a:solidFill>
            <a:srgbClr val="D645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3931920"/>
            <a:ext cx="10588752" cy="237744"/>
          </a:xfrm>
          <a:prstGeom prst="rect">
            <a:avLst/>
          </a:prstGeom>
          <a:noFill/>
        </p:spPr>
        <p:txBody>
          <a:bodyPr wrap="square"/>
          <a:lstStyle/>
          <a:p>
            <a:pPr algn="l">
              <a:spcBef>
                <a:spcPts val="0"/>
              </a:spcBef>
              <a:spcAft>
                <a:spcPts val="0"/>
              </a:spcAft>
            </a:pPr>
            <a:r>
              <a:rPr sz="1000" b="1" i="0">
                <a:solidFill>
                  <a:srgbClr val="D6453B"/>
                </a:solidFill>
                <a:latin typeface="Helvetica Neue"/>
                <a:ea typeface="Noto Sans CJK SC"/>
                <a:cs typeface="Noto Sans CJK SC"/>
              </a:rPr>
              <a:t>IMPORTANT: "WE JUST DISAGREE" DOES NOT WIN A REBILL</a:t>
            </a:r>
          </a:p>
        </p:txBody>
      </p:sp>
      <p:sp>
        <p:nvSpPr>
          <p:cNvPr id="13" name="TextBox 12"/>
          <p:cNvSpPr txBox="1"/>
          <p:nvPr/>
        </p:nvSpPr>
        <p:spPr>
          <a:xfrm>
            <a:off x="731520" y="4169664"/>
            <a:ext cx="10735056" cy="191109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A weight/dimension rebill backed by a certified scale or dimensionalizer cannot be resolved by disagreeing with it. It can only be prevented by precise weighing and measuring at the warehouse </a:t>
            </a:r>
            <a:r>
              <a:rPr sz="1300" b="1" i="0">
                <a:solidFill>
                  <a:srgbClr val="0B0E12"/>
                </a:solidFill>
                <a:latin typeface="Helvetica Neue"/>
                <a:ea typeface="Noto Sans CJK SC"/>
                <a:cs typeface="Noto Sans CJK SC"/>
              </a:rPr>
              <a:t>before the freight ships</a:t>
            </a:r>
            <a:r>
              <a:rPr sz="1300" b="0" i="0">
                <a:solidFill>
                  <a:srgbClr val="2B313A"/>
                </a:solidFill>
                <a:latin typeface="Helvetica Neue"/>
                <a:ea typeface="Noto Sans CJK SC"/>
                <a:cs typeface="Noto Sans CJK SC"/>
              </a:rPr>
              <a:t>. If you are seeing frequent rebills, the fix is operational at packing, not an argument with the carrier.</a:t>
            </a:r>
          </a:p>
        </p:txBody>
      </p:sp>
      <p:sp>
        <p:nvSpPr>
          <p:cNvPr id="14" name="TextBox 13"/>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5" name="TextBox 14"/>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28 / 42</a:t>
            </a:r>
          </a:p>
        </p:txBody>
      </p:sp>
      <p:sp>
        <p:nvSpPr>
          <p:cNvPr id="16" name="Rectangle 15"/>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15</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ADJUSTMENTS</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Rebill disputes and timelines</a:t>
            </a:r>
          </a:p>
        </p:txBody>
      </p:sp>
      <p:sp>
        <p:nvSpPr>
          <p:cNvPr id="9" name="TextBox 8"/>
          <p:cNvSpPr txBox="1"/>
          <p:nvPr/>
        </p:nvSpPr>
        <p:spPr>
          <a:xfrm>
            <a:off x="566928" y="1280160"/>
            <a:ext cx="11064240" cy="502920"/>
          </a:xfrm>
          <a:prstGeom prst="rect">
            <a:avLst/>
          </a:prstGeom>
          <a:noFill/>
        </p:spPr>
        <p:txBody>
          <a:bodyPr wrap="square"/>
          <a:lstStyle/>
          <a:p>
            <a:pPr algn="l">
              <a:spcBef>
                <a:spcPts val="0"/>
              </a:spcBef>
              <a:spcAft>
                <a:spcPts val="0"/>
              </a:spcAft>
            </a:pPr>
            <a:r>
              <a:rPr sz="1500" b="0" i="0">
                <a:solidFill>
                  <a:srgbClr val="2B313A"/>
                </a:solidFill>
                <a:latin typeface="Helvetica Neue"/>
                <a:ea typeface="Noto Sans CJK SC"/>
                <a:cs typeface="Noto Sans CJK SC"/>
              </a:rPr>
              <a:t>Because rebills come from certified measurement, they are hard to overturn, but the window and process matter, and Mothership builds in protection.</a:t>
            </a:r>
          </a:p>
        </p:txBody>
      </p:sp>
      <p:sp>
        <p:nvSpPr>
          <p:cNvPr id="10" name="TextBox 9"/>
          <p:cNvSpPr txBox="1"/>
          <p:nvPr/>
        </p:nvSpPr>
        <p:spPr>
          <a:xfrm>
            <a:off x="566928" y="1920240"/>
            <a:ext cx="11064240" cy="2468880"/>
          </a:xfrm>
          <a:prstGeom prst="rect">
            <a:avLst/>
          </a:prstGeom>
          <a:noFill/>
        </p:spPr>
        <p:txBody>
          <a:bodyPr wrap="square"/>
          <a:lstStyle/>
          <a:p>
            <a:pPr algn="l">
              <a:lnSpc>
                <a:spcPct val="118000"/>
              </a:lnSpc>
              <a:spcAft>
                <a:spcPts val="8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Mothership gives you 10 days</a:t>
            </a:r>
            <a:r>
              <a:rPr sz="1450" b="0" i="0">
                <a:solidFill>
                  <a:srgbClr val="2B313A"/>
                </a:solidFill>
                <a:latin typeface="Helvetica Neue"/>
                <a:ea typeface="Noto Sans CJK SC"/>
                <a:cs typeface="Noto Sans CJK SC"/>
              </a:rPr>
              <a:t> to review and dispute a rebill </a:t>
            </a:r>
            <a:r>
              <a:rPr sz="1450" b="1" i="0">
                <a:solidFill>
                  <a:srgbClr val="0B0E12"/>
                </a:solidFill>
                <a:latin typeface="Helvetica Neue"/>
                <a:ea typeface="Noto Sans CJK SC"/>
                <a:cs typeface="Noto Sans CJK SC"/>
              </a:rPr>
              <a:t>before</a:t>
            </a:r>
            <a:r>
              <a:rPr sz="1450" b="0" i="0">
                <a:solidFill>
                  <a:srgbClr val="2B313A"/>
                </a:solidFill>
                <a:latin typeface="Helvetica Neue"/>
                <a:ea typeface="Noto Sans CJK SC"/>
                <a:cs typeface="Noto Sans CJK SC"/>
              </a:rPr>
              <a:t> payment is required.</a:t>
            </a:r>
          </a:p>
          <a:p>
            <a:pPr algn="l">
              <a:lnSpc>
                <a:spcPct val="118000"/>
              </a:lnSpc>
              <a:spcAft>
                <a:spcPts val="8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Most other platforms bill you first</a:t>
            </a:r>
            <a:r>
              <a:rPr sz="1450" b="0" i="0">
                <a:solidFill>
                  <a:srgbClr val="2B313A"/>
                </a:solidFill>
                <a:latin typeface="Helvetica Neue"/>
                <a:ea typeface="Noto Sans CJK SC"/>
                <a:cs typeface="Noto Sans CJK SC"/>
              </a:rPr>
              <a:t> and only then ask you to file a dispute. Mothership's pre-payment review window keeps you in control before any money changes hands.</a:t>
            </a:r>
          </a:p>
          <a:p>
            <a:pPr algn="l">
              <a:lnSpc>
                <a:spcPct val="118000"/>
              </a:lnSpc>
              <a:spcAft>
                <a:spcPts val="800"/>
              </a:spcAft>
            </a:pPr>
            <a:r>
              <a:rPr sz="1450" b="0" i="0">
                <a:solidFill>
                  <a:srgbClr val="2B313A"/>
                </a:solidFill>
                <a:latin typeface="Helvetica Neue"/>
                <a:ea typeface="Noto Sans CJK SC"/>
                <a:cs typeface="Noto Sans CJK SC"/>
              </a:rPr>
              <a:t>•  Carriers allow the legally permitted dispute window after payment is made. If the dispute is decided in your favor, the amount is </a:t>
            </a:r>
            <a:r>
              <a:rPr sz="1450" b="1" i="0">
                <a:solidFill>
                  <a:srgbClr val="0B0E12"/>
                </a:solidFill>
                <a:latin typeface="Helvetica Neue"/>
                <a:ea typeface="Noto Sans CJK SC"/>
                <a:cs typeface="Noto Sans CJK SC"/>
              </a:rPr>
              <a:t>refunded</a:t>
            </a:r>
            <a:r>
              <a:rPr sz="1450" b="0" i="0">
                <a:solidFill>
                  <a:srgbClr val="2B313A"/>
                </a:solidFill>
                <a:latin typeface="Helvetica Neue"/>
                <a:ea typeface="Noto Sans CJK SC"/>
                <a:cs typeface="Noto Sans CJK SC"/>
              </a:rPr>
              <a:t>.</a:t>
            </a:r>
          </a:p>
          <a:p>
            <a:pPr algn="l">
              <a:lnSpc>
                <a:spcPct val="118000"/>
              </a:lnSpc>
              <a:spcAft>
                <a:spcPts val="800"/>
              </a:spcAft>
            </a:pPr>
            <a:r>
              <a:rPr sz="1450" b="0" i="0">
                <a:solidFill>
                  <a:srgbClr val="2B313A"/>
                </a:solidFill>
                <a:latin typeface="Helvetica Neue"/>
                <a:ea typeface="Noto Sans CJK SC"/>
                <a:cs typeface="Noto Sans CJK SC"/>
              </a:rPr>
              <a:t>•  Winning a dispute requires </a:t>
            </a:r>
            <a:r>
              <a:rPr sz="1450" b="1" i="0">
                <a:solidFill>
                  <a:srgbClr val="0B0E12"/>
                </a:solidFill>
                <a:latin typeface="Helvetica Neue"/>
                <a:ea typeface="Noto Sans CJK SC"/>
                <a:cs typeface="Noto Sans CJK SC"/>
              </a:rPr>
              <a:t>evidence that contradicts the certified measurement</a:t>
            </a:r>
            <a:r>
              <a:rPr sz="1450" b="0" i="0">
                <a:solidFill>
                  <a:srgbClr val="2B313A"/>
                </a:solidFill>
                <a:latin typeface="Helvetica Neue"/>
                <a:ea typeface="Noto Sans CJK SC"/>
                <a:cs typeface="Noto Sans CJK SC"/>
              </a:rPr>
              <a:t>: typically your own certified scale ticket and documented, packaged dimensions from the time of shipping.</a:t>
            </a:r>
          </a:p>
        </p:txBody>
      </p:sp>
      <p:sp>
        <p:nvSpPr>
          <p:cNvPr id="11" name="Rounded Rectangle 10"/>
          <p:cNvSpPr/>
          <p:nvPr/>
        </p:nvSpPr>
        <p:spPr>
          <a:xfrm>
            <a:off x="566928" y="4526280"/>
            <a:ext cx="11064240" cy="1737360"/>
          </a:xfrm>
          <a:prstGeom prst="roundRect">
            <a:avLst>
              <a:gd name="adj" fmla="val 2631"/>
            </a:avLst>
          </a:prstGeom>
          <a:solidFill>
            <a:srgbClr val="EEF8F1"/>
          </a:solidFill>
          <a:ln w="12700">
            <a:solidFill>
              <a:srgbClr val="47A3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4672584"/>
            <a:ext cx="91440" cy="91440"/>
          </a:xfrm>
          <a:prstGeom prst="roundRect">
            <a:avLst>
              <a:gd name="adj" fmla="val 10000"/>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4617720"/>
            <a:ext cx="10588752" cy="237744"/>
          </a:xfrm>
          <a:prstGeom prst="rect">
            <a:avLst/>
          </a:prstGeom>
          <a:noFill/>
        </p:spPr>
        <p:txBody>
          <a:bodyPr wrap="square"/>
          <a:lstStyle/>
          <a:p>
            <a:pPr algn="l">
              <a:spcBef>
                <a:spcPts val="0"/>
              </a:spcBef>
              <a:spcAft>
                <a:spcPts val="0"/>
              </a:spcAft>
            </a:pPr>
            <a:r>
              <a:rPr sz="1000" b="1" i="0">
                <a:solidFill>
                  <a:srgbClr val="3F8D51"/>
                </a:solidFill>
                <a:latin typeface="Helvetica Neue"/>
                <a:ea typeface="Noto Sans CJK SC"/>
                <a:cs typeface="Noto Sans CJK SC"/>
              </a:rPr>
              <a:t>THE TAKEAWAY</a:t>
            </a:r>
          </a:p>
        </p:txBody>
      </p:sp>
      <p:sp>
        <p:nvSpPr>
          <p:cNvPr id="14" name="TextBox 13"/>
          <p:cNvSpPr txBox="1"/>
          <p:nvPr/>
        </p:nvSpPr>
        <p:spPr>
          <a:xfrm>
            <a:off x="731520" y="4855464"/>
            <a:ext cx="10735056" cy="131673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The strongest dispute file is the one you build at your own dock: certified weights, measured-and-photographed dimensions, and accurate descriptions captured before the freight leaves. Disputes are won with documentation, not with opinion.</a:t>
            </a:r>
          </a:p>
        </p:txBody>
      </p:sp>
      <p:sp>
        <p:nvSpPr>
          <p:cNvPr id="15" name="TextBox 14"/>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6" name="TextBox 15"/>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29 / 42</a:t>
            </a:r>
          </a:p>
        </p:txBody>
      </p:sp>
      <p:sp>
        <p:nvSpPr>
          <p:cNvPr id="17" name="Rectangle 16"/>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16</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WHEN THINGS GO WRONG</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Liability limits and freight claims</a:t>
            </a:r>
          </a:p>
        </p:txBody>
      </p:sp>
      <p:sp>
        <p:nvSpPr>
          <p:cNvPr id="9" name="TextBox 8"/>
          <p:cNvSpPr txBox="1"/>
          <p:nvPr/>
        </p:nvSpPr>
        <p:spPr>
          <a:xfrm>
            <a:off x="566928" y="1243584"/>
            <a:ext cx="11064240" cy="1051560"/>
          </a:xfrm>
          <a:prstGeom prst="rect">
            <a:avLst/>
          </a:prstGeom>
          <a:noFill/>
        </p:spPr>
        <p:txBody>
          <a:bodyPr wrap="square"/>
          <a:lstStyle/>
          <a:p>
            <a:pPr algn="l">
              <a:lnSpc>
                <a:spcPct val="115000"/>
              </a:lnSpc>
              <a:spcAft>
                <a:spcPts val="0"/>
              </a:spcAft>
            </a:pPr>
            <a:r>
              <a:rPr sz="1350" b="0" i="0">
                <a:solidFill>
                  <a:srgbClr val="2B313A"/>
                </a:solidFill>
                <a:latin typeface="Helvetica Neue"/>
                <a:ea typeface="Noto Sans CJK SC"/>
                <a:cs typeface="Noto Sans CJK SC"/>
              </a:rPr>
              <a:t>Carrier liability is governed by the </a:t>
            </a:r>
            <a:r>
              <a:rPr sz="1350" b="1" i="0">
                <a:solidFill>
                  <a:srgbClr val="0B0E12"/>
                </a:solidFill>
                <a:latin typeface="Helvetica Neue"/>
                <a:ea typeface="Noto Sans CJK SC"/>
                <a:cs typeface="Noto Sans CJK SC"/>
              </a:rPr>
              <a:t>Carmack Amendment (US freight-liability law)</a:t>
            </a:r>
            <a:r>
              <a:rPr sz="1350" b="0" i="0">
                <a:solidFill>
                  <a:srgbClr val="2B313A"/>
                </a:solidFill>
                <a:latin typeface="Helvetica Neue"/>
                <a:ea typeface="Noto Sans CJK SC"/>
                <a:cs typeface="Noto Sans CJK SC"/>
              </a:rPr>
              <a:t> and is </a:t>
            </a:r>
            <a:r>
              <a:rPr sz="1350" b="1" i="0">
                <a:solidFill>
                  <a:srgbClr val="0B0E12"/>
                </a:solidFill>
                <a:latin typeface="Helvetica Neue"/>
                <a:ea typeface="Noto Sans CJK SC"/>
                <a:cs typeface="Noto Sans CJK SC"/>
              </a:rPr>
              <a:t>not</a:t>
            </a:r>
            <a:r>
              <a:rPr sz="1350" b="0" i="0">
                <a:solidFill>
                  <a:srgbClr val="2B313A"/>
                </a:solidFill>
                <a:latin typeface="Helvetica Neue"/>
                <a:ea typeface="Noto Sans CJK SC"/>
                <a:cs typeface="Noto Sans CJK SC"/>
              </a:rPr>
              <a:t> full-value insurance. Carriers limit liability to a released value tied to class and commodity, commonly a dollar amount per pound (used goods can be as low as $0.10/lb; new goods often fall somewhere between roughly $0.50 and $25/lb, by tariff).</a:t>
            </a:r>
          </a:p>
        </p:txBody>
      </p:sp>
      <p:sp>
        <p:nvSpPr>
          <p:cNvPr id="10" name="Rounded Rectangle 9"/>
          <p:cNvSpPr/>
          <p:nvPr/>
        </p:nvSpPr>
        <p:spPr>
          <a:xfrm>
            <a:off x="566928" y="2359152"/>
            <a:ext cx="11064240" cy="1234440"/>
          </a:xfrm>
          <a:prstGeom prst="roundRect">
            <a:avLst>
              <a:gd name="adj" fmla="val 3703"/>
            </a:avLst>
          </a:prstGeom>
          <a:solidFill>
            <a:srgbClr val="FDF6EC"/>
          </a:solidFill>
          <a:ln w="12700">
            <a:solidFill>
              <a:srgbClr val="F0DC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2505456"/>
            <a:ext cx="91440" cy="91440"/>
          </a:xfrm>
          <a:prstGeom prst="roundRect">
            <a:avLst>
              <a:gd name="adj" fmla="val 10000"/>
            </a:avLst>
          </a:prstGeom>
          <a:solidFill>
            <a:srgbClr val="E08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2450592"/>
            <a:ext cx="10588752" cy="237744"/>
          </a:xfrm>
          <a:prstGeom prst="rect">
            <a:avLst/>
          </a:prstGeom>
          <a:noFill/>
        </p:spPr>
        <p:txBody>
          <a:bodyPr wrap="square"/>
          <a:lstStyle/>
          <a:p>
            <a:pPr algn="l">
              <a:spcBef>
                <a:spcPts val="0"/>
              </a:spcBef>
              <a:spcAft>
                <a:spcPts val="0"/>
              </a:spcAft>
            </a:pPr>
            <a:r>
              <a:rPr sz="1000" b="1" i="0">
                <a:solidFill>
                  <a:srgbClr val="E0892B"/>
                </a:solidFill>
                <a:latin typeface="Helvetica Neue"/>
                <a:ea typeface="Noto Sans CJK SC"/>
                <a:cs typeface="Noto Sans CJK SC"/>
              </a:rPr>
              <a:t>THE COVERAGE GAP</a:t>
            </a:r>
          </a:p>
        </p:txBody>
      </p:sp>
      <p:sp>
        <p:nvSpPr>
          <p:cNvPr id="13" name="TextBox 12"/>
          <p:cNvSpPr txBox="1"/>
          <p:nvPr/>
        </p:nvSpPr>
        <p:spPr>
          <a:xfrm>
            <a:off x="731520" y="2688336"/>
            <a:ext cx="10735056" cy="81381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A 100-lb shipment of electronics worth $5,000 might carry liability of only a few hundred dollars. For high-value or low-weight freight, standard liability rarely matches actual value. That is the gap </a:t>
            </a:r>
            <a:r>
              <a:rPr sz="1300" b="1" i="0">
                <a:solidFill>
                  <a:srgbClr val="0B0E12"/>
                </a:solidFill>
                <a:latin typeface="Helvetica Neue"/>
                <a:ea typeface="Noto Sans CJK SC"/>
                <a:cs typeface="Noto Sans CJK SC"/>
              </a:rPr>
              <a:t>FreightProtect</a:t>
            </a:r>
            <a:r>
              <a:rPr sz="1300" b="0" i="0">
                <a:solidFill>
                  <a:srgbClr val="2B313A"/>
                </a:solidFill>
                <a:latin typeface="Helvetica Neue"/>
                <a:ea typeface="Noto Sans CJK SC"/>
                <a:cs typeface="Noto Sans CJK SC"/>
              </a:rPr>
              <a:t> full cargo coverage is designed to close.</a:t>
            </a:r>
          </a:p>
        </p:txBody>
      </p:sp>
      <p:sp>
        <p:nvSpPr>
          <p:cNvPr id="14" name="TextBox 13"/>
          <p:cNvSpPr txBox="1"/>
          <p:nvPr/>
        </p:nvSpPr>
        <p:spPr>
          <a:xfrm>
            <a:off x="566928" y="3703320"/>
            <a:ext cx="5349240" cy="2651760"/>
          </a:xfrm>
          <a:prstGeom prst="rect">
            <a:avLst/>
          </a:prstGeom>
          <a:noFill/>
        </p:spPr>
        <p:txBody>
          <a:bodyPr wrap="square"/>
          <a:lstStyle/>
          <a:p>
            <a:pPr algn="l">
              <a:spcBef>
                <a:spcPts val="0"/>
              </a:spcBef>
              <a:spcAft>
                <a:spcPts val="600"/>
              </a:spcAft>
            </a:pPr>
            <a:r>
              <a:rPr sz="1500" b="1" i="0">
                <a:solidFill>
                  <a:srgbClr val="0B0E12"/>
                </a:solidFill>
                <a:latin typeface="Helvetica Neue"/>
                <a:ea typeface="Noto Sans CJK SC"/>
                <a:cs typeface="Noto Sans CJK SC"/>
              </a:rPr>
              <a:t>How a claim works</a:t>
            </a:r>
          </a:p>
          <a:p>
            <a:pPr algn="l">
              <a:lnSpc>
                <a:spcPct val="118000"/>
              </a:lnSpc>
              <a:spcAft>
                <a:spcPts val="600"/>
              </a:spcAft>
            </a:pPr>
            <a:r>
              <a:rPr sz="1250" b="0" i="0">
                <a:solidFill>
                  <a:srgbClr val="2B313A"/>
                </a:solidFill>
                <a:latin typeface="Helvetica Neue"/>
                <a:ea typeface="Noto Sans CJK SC"/>
                <a:cs typeface="Noto Sans CJK SC"/>
              </a:rPr>
              <a:t>•  </a:t>
            </a:r>
            <a:r>
              <a:rPr sz="1250" b="1" i="0">
                <a:solidFill>
                  <a:srgbClr val="0B0E12"/>
                </a:solidFill>
                <a:latin typeface="Helvetica Neue"/>
                <a:ea typeface="Noto Sans CJK SC"/>
                <a:cs typeface="Noto Sans CJK SC"/>
              </a:rPr>
              <a:t>Inspect and note at delivery.</a:t>
            </a:r>
            <a:r>
              <a:rPr sz="1250" b="0" i="0">
                <a:solidFill>
                  <a:srgbClr val="2B313A"/>
                </a:solidFill>
                <a:latin typeface="Helvetica Neue"/>
                <a:ea typeface="Noto Sans CJK SC"/>
                <a:cs typeface="Noto Sans CJK SC"/>
              </a:rPr>
              <a:t> Before signing the delivery receipt, check piece count and condition, and write specific damage notes. This is the single most important step.</a:t>
            </a:r>
          </a:p>
          <a:p>
            <a:pPr algn="l">
              <a:lnSpc>
                <a:spcPct val="118000"/>
              </a:lnSpc>
              <a:spcAft>
                <a:spcPts val="600"/>
              </a:spcAft>
            </a:pPr>
            <a:r>
              <a:rPr sz="1250" b="0" i="0">
                <a:solidFill>
                  <a:srgbClr val="2B313A"/>
                </a:solidFill>
                <a:latin typeface="Helvetica Neue"/>
                <a:ea typeface="Noto Sans CJK SC"/>
                <a:cs typeface="Noto Sans CJK SC"/>
              </a:rPr>
              <a:t>•  </a:t>
            </a:r>
            <a:r>
              <a:rPr sz="1250" b="1" i="0">
                <a:solidFill>
                  <a:srgbClr val="0B0E12"/>
                </a:solidFill>
                <a:latin typeface="Helvetica Neue"/>
                <a:ea typeface="Noto Sans CJK SC"/>
                <a:cs typeface="Noto Sans CJK SC"/>
              </a:rPr>
              <a:t>Evidence to file:</a:t>
            </a:r>
            <a:r>
              <a:rPr sz="1250" b="0" i="0">
                <a:solidFill>
                  <a:srgbClr val="2B313A"/>
                </a:solidFill>
                <a:latin typeface="Helvetica Neue"/>
                <a:ea typeface="Noto Sans CJK SC"/>
                <a:cs typeface="Noto Sans CJK SC"/>
              </a:rPr>
              <a:t> Bill of Lading (BOL), signed delivery receipt (proof of delivery (POD)), the commodity invoice, photos of the damage, and an itemized statement of the loss.</a:t>
            </a:r>
          </a:p>
          <a:p>
            <a:pPr algn="l">
              <a:lnSpc>
                <a:spcPct val="118000"/>
              </a:lnSpc>
              <a:spcAft>
                <a:spcPts val="600"/>
              </a:spcAft>
            </a:pPr>
            <a:r>
              <a:rPr sz="1250" b="0" i="0">
                <a:solidFill>
                  <a:srgbClr val="2B313A"/>
                </a:solidFill>
                <a:latin typeface="Helvetica Neue"/>
                <a:ea typeface="Noto Sans CJK SC"/>
                <a:cs typeface="Noto Sans CJK SC"/>
              </a:rPr>
              <a:t>•  </a:t>
            </a:r>
            <a:r>
              <a:rPr sz="1250" b="1" i="0">
                <a:solidFill>
                  <a:srgbClr val="0B0E12"/>
                </a:solidFill>
                <a:latin typeface="Helvetica Neue"/>
                <a:ea typeface="Noto Sans CJK SC"/>
                <a:cs typeface="Noto Sans CJK SC"/>
              </a:rPr>
              <a:t>Pay the freight charges in full</a:t>
            </a:r>
            <a:r>
              <a:rPr sz="1250" b="0" i="0">
                <a:solidFill>
                  <a:srgbClr val="2B313A"/>
                </a:solidFill>
                <a:latin typeface="Helvetica Neue"/>
                <a:ea typeface="Noto Sans CJK SC"/>
                <a:cs typeface="Noto Sans CJK SC"/>
              </a:rPr>
              <a:t> (claims are not processed until the freight bill is paid) and keep the damaged freight for inspection/salvage.</a:t>
            </a:r>
          </a:p>
        </p:txBody>
      </p:sp>
      <p:sp>
        <p:nvSpPr>
          <p:cNvPr id="15" name="TextBox 14"/>
          <p:cNvSpPr txBox="1"/>
          <p:nvPr/>
        </p:nvSpPr>
        <p:spPr>
          <a:xfrm>
            <a:off x="6263640" y="3703320"/>
            <a:ext cx="5349240" cy="2651760"/>
          </a:xfrm>
          <a:prstGeom prst="rect">
            <a:avLst/>
          </a:prstGeom>
          <a:noFill/>
        </p:spPr>
        <p:txBody>
          <a:bodyPr wrap="square"/>
          <a:lstStyle/>
          <a:p>
            <a:pPr algn="l">
              <a:spcBef>
                <a:spcPts val="0"/>
              </a:spcBef>
              <a:spcAft>
                <a:spcPts val="600"/>
              </a:spcAft>
            </a:pPr>
            <a:r>
              <a:rPr sz="1500" b="1" i="0">
                <a:solidFill>
                  <a:srgbClr val="0B0E12"/>
                </a:solidFill>
                <a:latin typeface="Helvetica Neue"/>
                <a:ea typeface="Noto Sans CJK SC"/>
                <a:cs typeface="Noto Sans CJK SC"/>
              </a:rPr>
              <a:t>The legal clock</a:t>
            </a:r>
          </a:p>
          <a:p>
            <a:pPr algn="l">
              <a:lnSpc>
                <a:spcPct val="118000"/>
              </a:lnSpc>
              <a:spcAft>
                <a:spcPts val="600"/>
              </a:spcAft>
            </a:pPr>
            <a:r>
              <a:rPr sz="1250" b="0" i="0">
                <a:solidFill>
                  <a:srgbClr val="2B313A"/>
                </a:solidFill>
                <a:latin typeface="Helvetica Neue"/>
                <a:ea typeface="Noto Sans CJK SC"/>
                <a:cs typeface="Noto Sans CJK SC"/>
              </a:rPr>
              <a:t>•  </a:t>
            </a:r>
            <a:r>
              <a:rPr sz="1250" b="1" i="0">
                <a:solidFill>
                  <a:srgbClr val="0B0E12"/>
                </a:solidFill>
                <a:latin typeface="Helvetica Neue"/>
                <a:ea typeface="Noto Sans CJK SC"/>
                <a:cs typeface="Noto Sans CJK SC"/>
              </a:rPr>
              <a:t>File within 9 months</a:t>
            </a:r>
            <a:r>
              <a:rPr sz="1250" b="0" i="0">
                <a:solidFill>
                  <a:srgbClr val="2B313A"/>
                </a:solidFill>
                <a:latin typeface="Helvetica Neue"/>
                <a:ea typeface="Noto Sans CJK SC"/>
                <a:cs typeface="Noto Sans CJK SC"/>
              </a:rPr>
              <a:t> of delivery (or expected delivery).</a:t>
            </a:r>
          </a:p>
          <a:p>
            <a:pPr algn="l">
              <a:lnSpc>
                <a:spcPct val="118000"/>
              </a:lnSpc>
              <a:spcAft>
                <a:spcPts val="600"/>
              </a:spcAft>
            </a:pPr>
            <a:r>
              <a:rPr sz="1250" b="0" i="0">
                <a:solidFill>
                  <a:srgbClr val="2B313A"/>
                </a:solidFill>
                <a:latin typeface="Helvetica Neue"/>
                <a:ea typeface="Noto Sans CJK SC"/>
                <a:cs typeface="Noto Sans CJK SC"/>
              </a:rPr>
              <a:t>•  </a:t>
            </a:r>
            <a:r>
              <a:rPr sz="1250" b="1" i="0">
                <a:solidFill>
                  <a:srgbClr val="0B0E12"/>
                </a:solidFill>
                <a:latin typeface="Helvetica Neue"/>
                <a:ea typeface="Noto Sans CJK SC"/>
                <a:cs typeface="Noto Sans CJK SC"/>
              </a:rPr>
              <a:t>Concealed damage:</a:t>
            </a:r>
            <a:r>
              <a:rPr sz="1250" b="0" i="0">
                <a:solidFill>
                  <a:srgbClr val="2B313A"/>
                </a:solidFill>
                <a:latin typeface="Helvetica Neue"/>
                <a:ea typeface="Noto Sans CJK SC"/>
                <a:cs typeface="Noto Sans CJK SC"/>
              </a:rPr>
              <a:t> notify the carrier within </a:t>
            </a:r>
            <a:r>
              <a:rPr sz="1250" b="1" i="0">
                <a:solidFill>
                  <a:srgbClr val="0B0E12"/>
                </a:solidFill>
                <a:latin typeface="Helvetica Neue"/>
                <a:ea typeface="Noto Sans CJK SC"/>
                <a:cs typeface="Noto Sans CJK SC"/>
              </a:rPr>
              <a:t>5 business days</a:t>
            </a:r>
            <a:r>
              <a:rPr sz="1250" b="0" i="0">
                <a:solidFill>
                  <a:srgbClr val="2B313A"/>
                </a:solidFill>
                <a:latin typeface="Helvetica Neue"/>
                <a:ea typeface="Noto Sans CJK SC"/>
                <a:cs typeface="Noto Sans CJK SC"/>
              </a:rPr>
              <a:t> of delivery.</a:t>
            </a:r>
          </a:p>
          <a:p>
            <a:pPr algn="l">
              <a:lnSpc>
                <a:spcPct val="118000"/>
              </a:lnSpc>
              <a:spcAft>
                <a:spcPts val="600"/>
              </a:spcAft>
            </a:pPr>
            <a:r>
              <a:rPr sz="1250" b="0" i="0">
                <a:solidFill>
                  <a:srgbClr val="2B313A"/>
                </a:solidFill>
                <a:latin typeface="Helvetica Neue"/>
                <a:ea typeface="Noto Sans CJK SC"/>
                <a:cs typeface="Noto Sans CJK SC"/>
              </a:rPr>
              <a:t>•  The carrier must </a:t>
            </a:r>
            <a:r>
              <a:rPr sz="1250" b="1" i="0">
                <a:solidFill>
                  <a:srgbClr val="0B0E12"/>
                </a:solidFill>
                <a:latin typeface="Helvetica Neue"/>
                <a:ea typeface="Noto Sans CJK SC"/>
                <a:cs typeface="Noto Sans CJK SC"/>
              </a:rPr>
              <a:t>acknowledge within 30 days</a:t>
            </a:r>
            <a:r>
              <a:rPr sz="1250" b="0" i="0">
                <a:solidFill>
                  <a:srgbClr val="2B313A"/>
                </a:solidFill>
                <a:latin typeface="Helvetica Neue"/>
                <a:ea typeface="Noto Sans CJK SC"/>
                <a:cs typeface="Noto Sans CJK SC"/>
              </a:rPr>
              <a:t> and </a:t>
            </a:r>
            <a:r>
              <a:rPr sz="1250" b="1" i="0">
                <a:solidFill>
                  <a:srgbClr val="0B0E12"/>
                </a:solidFill>
                <a:latin typeface="Helvetica Neue"/>
                <a:ea typeface="Noto Sans CJK SC"/>
                <a:cs typeface="Noto Sans CJK SC"/>
              </a:rPr>
              <a:t>pay, decline, or offer within 120 days</a:t>
            </a:r>
            <a:r>
              <a:rPr sz="1250" b="0" i="0">
                <a:solidFill>
                  <a:srgbClr val="2B313A"/>
                </a:solidFill>
                <a:latin typeface="Helvetica Neue"/>
                <a:ea typeface="Noto Sans CJK SC"/>
                <a:cs typeface="Noto Sans CJK SC"/>
              </a:rPr>
              <a:t>, with status updates every 60 days thereafter.</a:t>
            </a:r>
          </a:p>
        </p:txBody>
      </p:sp>
      <p:sp>
        <p:nvSpPr>
          <p:cNvPr id="16" name="TextBox 15"/>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7" name="TextBox 16"/>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30 / 42</a:t>
            </a:r>
          </a:p>
        </p:txBody>
      </p:sp>
      <p:sp>
        <p:nvSpPr>
          <p:cNvPr id="18" name="Rectangle 17"/>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17</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VISIBILITY</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How LTL tracking really works</a:t>
            </a:r>
          </a:p>
        </p:txBody>
      </p:sp>
      <p:sp>
        <p:nvSpPr>
          <p:cNvPr id="9" name="TextBox 8"/>
          <p:cNvSpPr txBox="1"/>
          <p:nvPr/>
        </p:nvSpPr>
        <p:spPr>
          <a:xfrm>
            <a:off x="566928" y="1298448"/>
            <a:ext cx="11064240" cy="1554480"/>
          </a:xfrm>
          <a:prstGeom prst="rect">
            <a:avLst/>
          </a:prstGeom>
          <a:noFill/>
        </p:spPr>
        <p:txBody>
          <a:bodyPr wrap="square"/>
          <a:lstStyle/>
          <a:p>
            <a:pPr algn="l">
              <a:lnSpc>
                <a:spcPct val="115000"/>
              </a:lnSpc>
              <a:spcAft>
                <a:spcPts val="0"/>
              </a:spcAft>
            </a:pPr>
            <a:r>
              <a:rPr sz="1600" b="0" i="0">
                <a:solidFill>
                  <a:srgbClr val="2B313A"/>
                </a:solidFill>
                <a:latin typeface="Helvetica Neue"/>
                <a:ea typeface="Noto Sans CJK SC"/>
                <a:cs typeface="Noto Sans CJK SC"/>
              </a:rPr>
              <a:t>LTL tracking is </a:t>
            </a:r>
            <a:r>
              <a:rPr sz="1600" b="1" i="0">
                <a:solidFill>
                  <a:srgbClr val="0B0E12"/>
                </a:solidFill>
                <a:latin typeface="Helvetica Neue"/>
                <a:ea typeface="Noto Sans CJK SC"/>
                <a:cs typeface="Noto Sans CJK SC"/>
              </a:rPr>
              <a:t>not real-time GPS</a:t>
            </a:r>
            <a:r>
              <a:rPr sz="1600" b="0" i="0">
                <a:solidFill>
                  <a:srgbClr val="2B313A"/>
                </a:solidFill>
                <a:latin typeface="Helvetica Neue"/>
                <a:ea typeface="Noto Sans CJK SC"/>
                <a:cs typeface="Noto Sans CJK SC"/>
              </a:rPr>
              <a:t>. It is </a:t>
            </a:r>
            <a:r>
              <a:rPr sz="1600" b="1" i="0">
                <a:solidFill>
                  <a:srgbClr val="0B0E12"/>
                </a:solidFill>
                <a:latin typeface="Helvetica Neue"/>
                <a:ea typeface="Noto Sans CJK SC"/>
                <a:cs typeface="Noto Sans CJK SC"/>
              </a:rPr>
              <a:t>scan-by-scan status updates</a:t>
            </a:r>
            <a:r>
              <a:rPr sz="1600" b="0" i="0">
                <a:solidFill>
                  <a:srgbClr val="2B313A"/>
                </a:solidFill>
                <a:latin typeface="Helvetica Neue"/>
                <a:ea typeface="Noto Sans CJK SC"/>
                <a:cs typeface="Noto Sans CJK SC"/>
              </a:rPr>
              <a:t>: a record of scan events as freight is picked up, arrives and departs each terminal, and goes out for delivery, typically updated </a:t>
            </a:r>
            <a:r>
              <a:rPr sz="1600" b="1" i="0">
                <a:solidFill>
                  <a:srgbClr val="0B0E12"/>
                </a:solidFill>
                <a:latin typeface="Helvetica Neue"/>
                <a:ea typeface="Noto Sans CJK SC"/>
                <a:cs typeface="Noto Sans CJK SC"/>
              </a:rPr>
              <a:t>only once or twice a day</a:t>
            </a:r>
            <a:r>
              <a:rPr sz="1600" b="0" i="0">
                <a:solidFill>
                  <a:srgbClr val="2B313A"/>
                </a:solidFill>
                <a:latin typeface="Helvetica Neue"/>
                <a:ea typeface="Noto Sans CJK SC"/>
                <a:cs typeface="Noto Sans CJK SC"/>
              </a:rPr>
              <a:t>.</a:t>
            </a:r>
          </a:p>
        </p:txBody>
      </p:sp>
      <p:sp>
        <p:nvSpPr>
          <p:cNvPr id="10" name="Rounded Rectangle 9"/>
          <p:cNvSpPr/>
          <p:nvPr/>
        </p:nvSpPr>
        <p:spPr>
          <a:xfrm>
            <a:off x="566928" y="3017520"/>
            <a:ext cx="11064240" cy="1965960"/>
          </a:xfrm>
          <a:prstGeom prst="roundRect">
            <a:avLst>
              <a:gd name="adj" fmla="val 2325"/>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3163824"/>
            <a:ext cx="91440" cy="91440"/>
          </a:xfrm>
          <a:prstGeom prst="roundRect">
            <a:avLst>
              <a:gd name="adj" fmla="val 10000"/>
            </a:avLst>
          </a:prstGeom>
          <a:solidFill>
            <a:srgbClr val="6972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3108960"/>
            <a:ext cx="10588752" cy="237744"/>
          </a:xfrm>
          <a:prstGeom prst="rect">
            <a:avLst/>
          </a:prstGeom>
          <a:noFill/>
        </p:spPr>
        <p:txBody>
          <a:bodyPr wrap="square"/>
          <a:lstStyle/>
          <a:p>
            <a:pPr algn="l">
              <a:spcBef>
                <a:spcPts val="0"/>
              </a:spcBef>
              <a:spcAft>
                <a:spcPts val="0"/>
              </a:spcAft>
            </a:pPr>
            <a:r>
              <a:rPr sz="1000" b="1" i="0">
                <a:solidFill>
                  <a:srgbClr val="69727F"/>
                </a:solidFill>
                <a:latin typeface="Helvetica Neue"/>
                <a:ea typeface="Noto Sans CJK SC"/>
                <a:cs typeface="Noto Sans CJK SC"/>
              </a:rPr>
              <a:t>A KEY FACT ABOUT VISIBILITY</a:t>
            </a:r>
          </a:p>
        </p:txBody>
      </p:sp>
      <p:sp>
        <p:nvSpPr>
          <p:cNvPr id="13" name="TextBox 12"/>
          <p:cNvSpPr txBox="1"/>
          <p:nvPr/>
        </p:nvSpPr>
        <p:spPr>
          <a:xfrm>
            <a:off x="731520" y="3346704"/>
            <a:ext cx="10735056" cy="154533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The status you see on the Mothership platform is the </a:t>
            </a:r>
            <a:r>
              <a:rPr sz="1300" b="1" i="0">
                <a:solidFill>
                  <a:srgbClr val="0B0E12"/>
                </a:solidFill>
                <a:latin typeface="Helvetica Neue"/>
                <a:ea typeface="Noto Sans CJK SC"/>
                <a:cs typeface="Noto Sans CJK SC"/>
              </a:rPr>
              <a:t>exact same information the carrier's own customer service has</a:t>
            </a:r>
            <a:r>
              <a:rPr sz="1300" b="0" i="0">
                <a:solidFill>
                  <a:srgbClr val="2B313A"/>
                </a:solidFill>
                <a:latin typeface="Helvetica Neue"/>
                <a:ea typeface="Noto Sans CJK SC"/>
                <a:cs typeface="Noto Sans CJK SC"/>
              </a:rPr>
              <a:t>. Calling or emailing the carrier will not surface details that are not already in the system. When an update is not there yet, it is because the next scan event has not happened, not because someone is withholding it.</a:t>
            </a:r>
          </a:p>
        </p:txBody>
      </p:sp>
      <p:sp>
        <p:nvSpPr>
          <p:cNvPr id="14" name="TextBox 13"/>
          <p:cNvSpPr txBox="1"/>
          <p:nvPr/>
        </p:nvSpPr>
        <p:spPr>
          <a:xfrm>
            <a:off x="566928" y="5166360"/>
            <a:ext cx="11064240" cy="1097280"/>
          </a:xfrm>
          <a:prstGeom prst="rect">
            <a:avLst/>
          </a:prstGeom>
          <a:noFill/>
        </p:spPr>
        <p:txBody>
          <a:bodyPr wrap="square"/>
          <a:lstStyle/>
          <a:p>
            <a:pPr algn="l">
              <a:spcBef>
                <a:spcPts val="0"/>
              </a:spcBef>
              <a:spcAft>
                <a:spcPts val="0"/>
              </a:spcAft>
            </a:pPr>
            <a:r>
              <a:rPr sz="1500" b="0" i="0">
                <a:solidFill>
                  <a:srgbClr val="2B313A"/>
                </a:solidFill>
                <a:latin typeface="Helvetica Neue"/>
                <a:ea typeface="Noto Sans CJK SC"/>
                <a:cs typeface="Noto Sans CJK SC"/>
              </a:rPr>
              <a:t>Operational events on the ground (see Section 19) get reported after they happen, often when the truck returns to the terminal at end of day, not as they occur.</a:t>
            </a:r>
          </a:p>
        </p:txBody>
      </p:sp>
      <p:sp>
        <p:nvSpPr>
          <p:cNvPr id="15" name="TextBox 14"/>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6" name="TextBox 15"/>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31 / 42</a:t>
            </a:r>
          </a:p>
        </p:txBody>
      </p:sp>
      <p:sp>
        <p:nvSpPr>
          <p:cNvPr id="17" name="Rectangle 16"/>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18</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NETWORK RULES</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Why you can't contact the carrier directly</a:t>
            </a:r>
          </a:p>
        </p:txBody>
      </p:sp>
      <p:sp>
        <p:nvSpPr>
          <p:cNvPr id="9" name="TextBox 8"/>
          <p:cNvSpPr txBox="1"/>
          <p:nvPr/>
        </p:nvSpPr>
        <p:spPr>
          <a:xfrm>
            <a:off x="566928" y="1371600"/>
            <a:ext cx="11064240" cy="4846320"/>
          </a:xfrm>
          <a:prstGeom prst="rect">
            <a:avLst/>
          </a:prstGeom>
          <a:noFill/>
        </p:spPr>
        <p:txBody>
          <a:bodyPr wrap="square"/>
          <a:lstStyle/>
          <a:p>
            <a:pPr algn="l">
              <a:lnSpc>
                <a:spcPct val="115000"/>
              </a:lnSpc>
              <a:spcAft>
                <a:spcPts val="1400"/>
              </a:spcAft>
            </a:pPr>
            <a:r>
              <a:rPr sz="1600" b="0" i="0">
                <a:solidFill>
                  <a:srgbClr val="2B313A"/>
                </a:solidFill>
                <a:latin typeface="Helvetica Neue"/>
                <a:ea typeface="Noto Sans CJK SC"/>
                <a:cs typeface="Noto Sans CJK SC"/>
              </a:rPr>
              <a:t>Unlike full truckload (FTL) and local delivery, where you may hold a direct relationship with a carrier, </a:t>
            </a:r>
            <a:r>
              <a:rPr sz="1600" b="1" i="0">
                <a:solidFill>
                  <a:srgbClr val="0B0E12"/>
                </a:solidFill>
                <a:latin typeface="Helvetica Neue"/>
                <a:ea typeface="Noto Sans CJK SC"/>
                <a:cs typeface="Noto Sans CJK SC"/>
              </a:rPr>
              <a:t>LTL networks do not permit their drivers to be contacted by, or to contact, shippers directly</a:t>
            </a:r>
            <a:r>
              <a:rPr sz="1600" b="0" i="0">
                <a:solidFill>
                  <a:srgbClr val="2B313A"/>
                </a:solidFill>
                <a:latin typeface="Helvetica Neue"/>
                <a:ea typeface="Noto Sans CJK SC"/>
                <a:cs typeface="Noto Sans CJK SC"/>
              </a:rPr>
              <a:t>. Everything routes through the carrier's customer-service organization, without exception.</a:t>
            </a:r>
          </a:p>
          <a:p>
            <a:pPr algn="l">
              <a:lnSpc>
                <a:spcPct val="115000"/>
              </a:lnSpc>
              <a:spcAft>
                <a:spcPts val="0"/>
              </a:spcAft>
            </a:pPr>
            <a:r>
              <a:rPr sz="1600" b="0" i="0">
                <a:solidFill>
                  <a:srgbClr val="2B313A"/>
                </a:solidFill>
                <a:latin typeface="Helvetica Neue"/>
                <a:ea typeface="Noto Sans CJK SC"/>
                <a:cs typeface="Noto Sans CJK SC"/>
              </a:rPr>
              <a:t>That is not a Mothership limitation; it is how the LTL industry is structured. The upside is that you have a </a:t>
            </a:r>
            <a:r>
              <a:rPr sz="1600" b="1" i="0">
                <a:solidFill>
                  <a:srgbClr val="0B0E12"/>
                </a:solidFill>
                <a:latin typeface="Helvetica Neue"/>
                <a:ea typeface="Noto Sans CJK SC"/>
                <a:cs typeface="Noto Sans CJK SC"/>
              </a:rPr>
              <a:t>single, accountable point of coordination in Mothership</a:t>
            </a:r>
            <a:r>
              <a:rPr sz="1600" b="0" i="0">
                <a:solidFill>
                  <a:srgbClr val="2B313A"/>
                </a:solidFill>
                <a:latin typeface="Helvetica Neue"/>
                <a:ea typeface="Noto Sans CJK SC"/>
                <a:cs typeface="Noto Sans CJK SC"/>
              </a:rPr>
              <a:t>, with deep integrations into each carrier's systems, so you get the same authoritative data the carrier has, plus a U.S.-based team to push on issues through the proper channels.</a:t>
            </a:r>
          </a:p>
        </p:txBody>
      </p:sp>
      <p:sp>
        <p:nvSpPr>
          <p:cNvPr id="10" name="TextBox 9"/>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1" name="TextBox 10"/>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32 / 42</a:t>
            </a:r>
          </a:p>
        </p:txBody>
      </p:sp>
      <p:sp>
        <p:nvSpPr>
          <p:cNvPr id="12" name="Rectangle 11"/>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19</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A HARD TRUTH</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Why no platform or broker controls the LTL carriers</a:t>
            </a:r>
          </a:p>
        </p:txBody>
      </p:sp>
      <p:sp>
        <p:nvSpPr>
          <p:cNvPr id="9" name="TextBox 8"/>
          <p:cNvSpPr txBox="1"/>
          <p:nvPr/>
        </p:nvSpPr>
        <p:spPr>
          <a:xfrm>
            <a:off x="566928" y="1280160"/>
            <a:ext cx="11064240" cy="777240"/>
          </a:xfrm>
          <a:prstGeom prst="rect">
            <a:avLst/>
          </a:prstGeom>
          <a:noFill/>
        </p:spPr>
        <p:txBody>
          <a:bodyPr wrap="square"/>
          <a:lstStyle/>
          <a:p>
            <a:pPr algn="l">
              <a:spcBef>
                <a:spcPts val="0"/>
              </a:spcBef>
              <a:spcAft>
                <a:spcPts val="0"/>
              </a:spcAft>
            </a:pPr>
            <a:r>
              <a:rPr sz="1450" b="0" i="0">
                <a:solidFill>
                  <a:srgbClr val="2B313A"/>
                </a:solidFill>
                <a:latin typeface="Helvetica Neue"/>
                <a:ea typeface="Noto Sans CJK SC"/>
                <a:cs typeface="Noto Sans CJK SC"/>
              </a:rPr>
              <a:t>No broker or platform has more operational control over an LTL carrier than another. If an LTL carrier misses a pickup booked through one platform, it would have missed it through any other, because the cause is on the road, not in the software.</a:t>
            </a:r>
          </a:p>
        </p:txBody>
      </p:sp>
      <p:sp>
        <p:nvSpPr>
          <p:cNvPr id="10" name="Rounded Rectangle 9"/>
          <p:cNvSpPr/>
          <p:nvPr/>
        </p:nvSpPr>
        <p:spPr>
          <a:xfrm>
            <a:off x="566928" y="2194560"/>
            <a:ext cx="5349240" cy="2148840"/>
          </a:xfrm>
          <a:prstGeom prst="roundRect">
            <a:avLst>
              <a:gd name="adj" fmla="val 2127"/>
            </a:avLst>
          </a:prstGeom>
          <a:solidFill>
            <a:srgbClr val="FFFFFF"/>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6" y="2340864"/>
            <a:ext cx="4946904" cy="329184"/>
          </a:xfrm>
          <a:prstGeom prst="rect">
            <a:avLst/>
          </a:prstGeom>
          <a:noFill/>
        </p:spPr>
        <p:txBody>
          <a:bodyPr wrap="square"/>
          <a:lstStyle/>
          <a:p>
            <a:pPr algn="l">
              <a:spcBef>
                <a:spcPts val="0"/>
              </a:spcBef>
              <a:spcAft>
                <a:spcPts val="0"/>
              </a:spcAft>
            </a:pPr>
            <a:r>
              <a:rPr sz="1500" b="1" i="0">
                <a:solidFill>
                  <a:srgbClr val="0B0E12"/>
                </a:solidFill>
                <a:latin typeface="Helvetica Neue"/>
                <a:ea typeface="Noto Sans CJK SC"/>
                <a:cs typeface="Noto Sans CJK SC"/>
              </a:rPr>
              <a:t>1. The stuck driver</a:t>
            </a:r>
          </a:p>
        </p:txBody>
      </p:sp>
      <p:sp>
        <p:nvSpPr>
          <p:cNvPr id="12" name="TextBox 11"/>
          <p:cNvSpPr txBox="1"/>
          <p:nvPr/>
        </p:nvSpPr>
        <p:spPr>
          <a:xfrm>
            <a:off x="768096" y="2670048"/>
            <a:ext cx="4946904" cy="1527048"/>
          </a:xfrm>
          <a:prstGeom prst="rect">
            <a:avLst/>
          </a:prstGeom>
          <a:noFill/>
        </p:spPr>
        <p:txBody>
          <a:bodyPr wrap="square"/>
          <a:lstStyle/>
          <a:p>
            <a:pPr algn="l">
              <a:lnSpc>
                <a:spcPct val="122000"/>
              </a:lnSpc>
              <a:spcAft>
                <a:spcPts val="0"/>
              </a:spcAft>
            </a:pPr>
            <a:r>
              <a:rPr sz="1350" b="0" i="0">
                <a:solidFill>
                  <a:srgbClr val="2B313A"/>
                </a:solidFill>
                <a:latin typeface="Helvetica Neue"/>
                <a:ea typeface="Noto Sans CJK SC"/>
                <a:cs typeface="Noto Sans CJK SC"/>
              </a:rPr>
              <a:t>The carrier's driver hits the stop before yours and they are not ready, loading the truck only halfway. The driver and trailer are now stuck there against their will and cannot make your pickup in the window.</a:t>
            </a:r>
          </a:p>
        </p:txBody>
      </p:sp>
      <p:sp>
        <p:nvSpPr>
          <p:cNvPr id="13" name="Rounded Rectangle 12"/>
          <p:cNvSpPr/>
          <p:nvPr/>
        </p:nvSpPr>
        <p:spPr>
          <a:xfrm>
            <a:off x="6263640" y="2194560"/>
            <a:ext cx="5349240" cy="2148840"/>
          </a:xfrm>
          <a:prstGeom prst="roundRect">
            <a:avLst>
              <a:gd name="adj" fmla="val 2127"/>
            </a:avLst>
          </a:prstGeom>
          <a:solidFill>
            <a:srgbClr val="FFFFFF"/>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64808" y="2340864"/>
            <a:ext cx="4946904" cy="329184"/>
          </a:xfrm>
          <a:prstGeom prst="rect">
            <a:avLst/>
          </a:prstGeom>
          <a:noFill/>
        </p:spPr>
        <p:txBody>
          <a:bodyPr wrap="square"/>
          <a:lstStyle/>
          <a:p>
            <a:pPr algn="l">
              <a:spcBef>
                <a:spcPts val="0"/>
              </a:spcBef>
              <a:spcAft>
                <a:spcPts val="0"/>
              </a:spcAft>
            </a:pPr>
            <a:r>
              <a:rPr sz="1500" b="1" i="0">
                <a:solidFill>
                  <a:srgbClr val="0B0E12"/>
                </a:solidFill>
                <a:latin typeface="Helvetica Neue"/>
                <a:ea typeface="Noto Sans CJK SC"/>
                <a:cs typeface="Noto Sans CJK SC"/>
              </a:rPr>
              <a:t>2. The 3 became 6</a:t>
            </a:r>
          </a:p>
        </p:txBody>
      </p:sp>
      <p:sp>
        <p:nvSpPr>
          <p:cNvPr id="15" name="TextBox 14"/>
          <p:cNvSpPr txBox="1"/>
          <p:nvPr/>
        </p:nvSpPr>
        <p:spPr>
          <a:xfrm>
            <a:off x="6464808" y="2670048"/>
            <a:ext cx="4946904" cy="1527048"/>
          </a:xfrm>
          <a:prstGeom prst="rect">
            <a:avLst/>
          </a:prstGeom>
          <a:noFill/>
        </p:spPr>
        <p:txBody>
          <a:bodyPr wrap="square"/>
          <a:lstStyle/>
          <a:p>
            <a:pPr algn="l">
              <a:lnSpc>
                <a:spcPct val="122000"/>
              </a:lnSpc>
              <a:spcAft>
                <a:spcPts val="0"/>
              </a:spcAft>
            </a:pPr>
            <a:r>
              <a:rPr sz="1350" b="0" i="0">
                <a:solidFill>
                  <a:srgbClr val="2B313A"/>
                </a:solidFill>
                <a:latin typeface="Helvetica Neue"/>
                <a:ea typeface="Noto Sans CJK SC"/>
                <a:cs typeface="Noto Sans CJK SC"/>
              </a:rPr>
              <a:t>The prior shipper said 3 pallets but hands over 6. The driver must take them, and now there is no room for yours. The truck heads back to the terminal to unload and may try to return, but by then your dock may be closed, so the pickup rolls to the next day.</a:t>
            </a:r>
          </a:p>
        </p:txBody>
      </p:sp>
      <p:sp>
        <p:nvSpPr>
          <p:cNvPr id="16" name="Rounded Rectangle 15"/>
          <p:cNvSpPr/>
          <p:nvPr/>
        </p:nvSpPr>
        <p:spPr>
          <a:xfrm>
            <a:off x="566928" y="4526280"/>
            <a:ext cx="11064240" cy="1737360"/>
          </a:xfrm>
          <a:prstGeom prst="roundRect">
            <a:avLst>
              <a:gd name="adj" fmla="val 2631"/>
            </a:avLst>
          </a:prstGeom>
          <a:solidFill>
            <a:srgbClr val="EEF8F1"/>
          </a:solidFill>
          <a:ln w="12700">
            <a:solidFill>
              <a:srgbClr val="47A3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31520" y="4672584"/>
            <a:ext cx="91440" cy="91440"/>
          </a:xfrm>
          <a:prstGeom prst="roundRect">
            <a:avLst>
              <a:gd name="adj" fmla="val 10000"/>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96112" y="4617720"/>
            <a:ext cx="10588752" cy="237744"/>
          </a:xfrm>
          <a:prstGeom prst="rect">
            <a:avLst/>
          </a:prstGeom>
          <a:noFill/>
        </p:spPr>
        <p:txBody>
          <a:bodyPr wrap="square"/>
          <a:lstStyle/>
          <a:p>
            <a:pPr algn="l">
              <a:spcBef>
                <a:spcPts val="0"/>
              </a:spcBef>
              <a:spcAft>
                <a:spcPts val="0"/>
              </a:spcAft>
            </a:pPr>
            <a:r>
              <a:rPr sz="1000" b="1" i="0">
                <a:solidFill>
                  <a:srgbClr val="3F8D51"/>
                </a:solidFill>
                <a:latin typeface="Helvetica Neue"/>
                <a:ea typeface="Noto Sans CJK SC"/>
                <a:cs typeface="Noto Sans CJK SC"/>
              </a:rPr>
              <a:t>WHERE MOTHERSHIP ACTUALLY HELPS</a:t>
            </a:r>
          </a:p>
        </p:txBody>
      </p:sp>
      <p:sp>
        <p:nvSpPr>
          <p:cNvPr id="19" name="TextBox 18"/>
          <p:cNvSpPr txBox="1"/>
          <p:nvPr/>
        </p:nvSpPr>
        <p:spPr>
          <a:xfrm>
            <a:off x="731520" y="4855464"/>
            <a:ext cx="10735056" cy="131673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We cannot override physics or a carrier's network, and we will always be straight with you about that. What we can do is prevent a meaningful share of these failures before they happen: deep technical integrations, accurate classification and accessorial detection at booking, and intelligent monitoring through pickup, tracking and delivery.</a:t>
            </a:r>
          </a:p>
        </p:txBody>
      </p:sp>
      <p:sp>
        <p:nvSpPr>
          <p:cNvPr id="20" name="TextBox 19"/>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21" name="TextBox 20"/>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33 / 42</a:t>
            </a:r>
          </a:p>
        </p:txBody>
      </p:sp>
      <p:sp>
        <p:nvSpPr>
          <p:cNvPr id="22" name="Rectangle 21"/>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20</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MID-TRANSIT CHANGES</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Reconsignments and diversions</a:t>
            </a:r>
          </a:p>
        </p:txBody>
      </p:sp>
      <p:sp>
        <p:nvSpPr>
          <p:cNvPr id="9" name="TextBox 8"/>
          <p:cNvSpPr txBox="1"/>
          <p:nvPr/>
        </p:nvSpPr>
        <p:spPr>
          <a:xfrm>
            <a:off x="566928" y="1280160"/>
            <a:ext cx="11064240" cy="1234440"/>
          </a:xfrm>
          <a:prstGeom prst="rect">
            <a:avLst/>
          </a:prstGeom>
          <a:noFill/>
        </p:spPr>
        <p:txBody>
          <a:bodyPr wrap="square"/>
          <a:lstStyle/>
          <a:p>
            <a:pPr algn="l">
              <a:lnSpc>
                <a:spcPct val="115000"/>
              </a:lnSpc>
              <a:spcAft>
                <a:spcPts val="0"/>
              </a:spcAft>
            </a:pPr>
            <a:r>
              <a:rPr sz="1500" b="0" i="0">
                <a:solidFill>
                  <a:srgbClr val="2B313A"/>
                </a:solidFill>
                <a:latin typeface="Helvetica Neue"/>
                <a:ea typeface="Noto Sans CJK SC"/>
                <a:cs typeface="Noto Sans CJK SC"/>
              </a:rPr>
              <a:t>A reconsignment (also called a diversion) is a change to a shipment's delivery address (or another material detail) </a:t>
            </a:r>
            <a:r>
              <a:rPr sz="1500" b="1" i="0">
                <a:solidFill>
                  <a:srgbClr val="0B0E12"/>
                </a:solidFill>
                <a:latin typeface="Helvetica Neue"/>
                <a:ea typeface="Noto Sans CJK SC"/>
                <a:cs typeface="Noto Sans CJK SC"/>
              </a:rPr>
              <a:t>after the freight is already moving</a:t>
            </a:r>
            <a:r>
              <a:rPr sz="1500" b="0" i="0">
                <a:solidFill>
                  <a:srgbClr val="2B313A"/>
                </a:solidFill>
                <a:latin typeface="Helvetica Neue"/>
                <a:ea typeface="Noto Sans CJK SC"/>
                <a:cs typeface="Noto Sans CJK SC"/>
              </a:rPr>
              <a:t> inside the carrier's network. They are common, and they are one of the more expensive and delay-prone things that can happen to a shipment.</a:t>
            </a:r>
          </a:p>
        </p:txBody>
      </p:sp>
      <p:sp>
        <p:nvSpPr>
          <p:cNvPr id="10" name="TextBox 9"/>
          <p:cNvSpPr txBox="1"/>
          <p:nvPr/>
        </p:nvSpPr>
        <p:spPr>
          <a:xfrm>
            <a:off x="566928" y="2606040"/>
            <a:ext cx="11064240" cy="1828800"/>
          </a:xfrm>
          <a:prstGeom prst="rect">
            <a:avLst/>
          </a:prstGeom>
          <a:noFill/>
        </p:spPr>
        <p:txBody>
          <a:bodyPr wrap="square"/>
          <a:lstStyle/>
          <a:p>
            <a:pPr algn="l">
              <a:spcBef>
                <a:spcPts val="0"/>
              </a:spcBef>
              <a:spcAft>
                <a:spcPts val="600"/>
              </a:spcAft>
            </a:pPr>
            <a:r>
              <a:rPr sz="1400" b="1" i="0">
                <a:solidFill>
                  <a:srgbClr val="0B0E12"/>
                </a:solidFill>
                <a:latin typeface="Helvetica Neue"/>
                <a:ea typeface="Noto Sans CJK SC"/>
                <a:cs typeface="Noto Sans CJK SC"/>
              </a:rPr>
              <a:t>Redirecting it means the carrier has to:</a:t>
            </a:r>
          </a:p>
          <a:p>
            <a:pPr algn="l">
              <a:lnSpc>
                <a:spcPct val="118000"/>
              </a:lnSpc>
              <a:spcAft>
                <a:spcPts val="600"/>
              </a:spcAft>
            </a:pPr>
            <a:r>
              <a:rPr sz="1450" b="1" i="0">
                <a:solidFill>
                  <a:srgbClr val="0B0E12"/>
                </a:solidFill>
                <a:latin typeface="Helvetica Neue"/>
                <a:ea typeface="Noto Sans CJK SC"/>
                <a:cs typeface="Noto Sans CJK SC"/>
              </a:rPr>
              <a:t>1.</a:t>
            </a: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Locate and hold</a:t>
            </a:r>
            <a:r>
              <a:rPr sz="1450" b="0" i="0">
                <a:solidFill>
                  <a:srgbClr val="2B313A"/>
                </a:solidFill>
                <a:latin typeface="Helvetica Neue"/>
                <a:ea typeface="Noto Sans CJK SC"/>
                <a:cs typeface="Noto Sans CJK SC"/>
              </a:rPr>
              <a:t> the shipment at whatever terminal it has reached.</a:t>
            </a:r>
          </a:p>
          <a:p>
            <a:pPr algn="l">
              <a:lnSpc>
                <a:spcPct val="118000"/>
              </a:lnSpc>
              <a:spcAft>
                <a:spcPts val="600"/>
              </a:spcAft>
            </a:pPr>
            <a:r>
              <a:rPr sz="1450" b="1" i="0">
                <a:solidFill>
                  <a:srgbClr val="0B0E12"/>
                </a:solidFill>
                <a:latin typeface="Helvetica Neue"/>
                <a:ea typeface="Noto Sans CJK SC"/>
                <a:cs typeface="Noto Sans CJK SC"/>
              </a:rPr>
              <a:t>2.</a:t>
            </a: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Re-rate the new lane:</a:t>
            </a:r>
            <a:r>
              <a:rPr sz="1450" b="0" i="0">
                <a:solidFill>
                  <a:srgbClr val="2B313A"/>
                </a:solidFill>
                <a:latin typeface="Helvetica Neue"/>
                <a:ea typeface="Noto Sans CJK SC"/>
                <a:cs typeface="Noto Sans CJK SC"/>
              </a:rPr>
              <a:t> the price changes to reflect the new destination, and a reconsignment fee is added.</a:t>
            </a:r>
          </a:p>
          <a:p>
            <a:pPr algn="l">
              <a:lnSpc>
                <a:spcPct val="118000"/>
              </a:lnSpc>
              <a:spcAft>
                <a:spcPts val="600"/>
              </a:spcAft>
            </a:pPr>
            <a:r>
              <a:rPr sz="1450" b="1" i="0">
                <a:solidFill>
                  <a:srgbClr val="0B0E12"/>
                </a:solidFill>
                <a:latin typeface="Helvetica Neue"/>
                <a:ea typeface="Noto Sans CJK SC"/>
                <a:cs typeface="Noto Sans CJK SC"/>
              </a:rPr>
              <a:t>3.</a:t>
            </a: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Re-route it</a:t>
            </a:r>
            <a:r>
              <a:rPr sz="1450" b="0" i="0">
                <a:solidFill>
                  <a:srgbClr val="2B313A"/>
                </a:solidFill>
                <a:latin typeface="Helvetica Neue"/>
                <a:ea typeface="Noto Sans CJK SC"/>
                <a:cs typeface="Noto Sans CJK SC"/>
              </a:rPr>
              <a:t> onto the next available line haul, which may not depart until the next scheduled run.</a:t>
            </a:r>
          </a:p>
        </p:txBody>
      </p:sp>
      <p:sp>
        <p:nvSpPr>
          <p:cNvPr id="11" name="Rounded Rectangle 10"/>
          <p:cNvSpPr/>
          <p:nvPr/>
        </p:nvSpPr>
        <p:spPr>
          <a:xfrm>
            <a:off x="566928" y="4617720"/>
            <a:ext cx="11064240" cy="1737360"/>
          </a:xfrm>
          <a:prstGeom prst="roundRect">
            <a:avLst>
              <a:gd name="adj" fmla="val 2631"/>
            </a:avLst>
          </a:prstGeom>
          <a:solidFill>
            <a:srgbClr val="FDF6EC"/>
          </a:solidFill>
          <a:ln w="12700">
            <a:solidFill>
              <a:srgbClr val="F0DC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4764024"/>
            <a:ext cx="91440" cy="91440"/>
          </a:xfrm>
          <a:prstGeom prst="roundRect">
            <a:avLst>
              <a:gd name="adj" fmla="val 10000"/>
            </a:avLst>
          </a:prstGeom>
          <a:solidFill>
            <a:srgbClr val="E08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4709160"/>
            <a:ext cx="10588752" cy="237744"/>
          </a:xfrm>
          <a:prstGeom prst="rect">
            <a:avLst/>
          </a:prstGeom>
          <a:noFill/>
        </p:spPr>
        <p:txBody>
          <a:bodyPr wrap="square"/>
          <a:lstStyle/>
          <a:p>
            <a:pPr algn="l">
              <a:spcBef>
                <a:spcPts val="0"/>
              </a:spcBef>
              <a:spcAft>
                <a:spcPts val="0"/>
              </a:spcAft>
            </a:pPr>
            <a:r>
              <a:rPr sz="1000" b="1" i="0">
                <a:solidFill>
                  <a:srgbClr val="E0892B"/>
                </a:solidFill>
                <a:latin typeface="Helvetica Neue"/>
                <a:ea typeface="Noto Sans CJK SC"/>
                <a:cs typeface="Noto Sans CJK SC"/>
              </a:rPr>
              <a:t>THE CHEAPEST RECONSIGNMENT IS THE ONE YOU NEVER NEED</a:t>
            </a:r>
          </a:p>
        </p:txBody>
      </p:sp>
      <p:sp>
        <p:nvSpPr>
          <p:cNvPr id="14" name="TextBox 13"/>
          <p:cNvSpPr txBox="1"/>
          <p:nvPr/>
        </p:nvSpPr>
        <p:spPr>
          <a:xfrm>
            <a:off x="731520" y="4946904"/>
            <a:ext cx="10735056" cy="131673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The transit clock effectively restarts from the point of diversion, and the cost can climb well beyond the original quote. Confirm the correct, final delivery address before you book.</a:t>
            </a:r>
          </a:p>
        </p:txBody>
      </p:sp>
      <p:sp>
        <p:nvSpPr>
          <p:cNvPr id="15" name="TextBox 14"/>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6" name="TextBox 15"/>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34 / 42</a:t>
            </a:r>
          </a:p>
        </p:txBody>
      </p:sp>
      <p:sp>
        <p:nvSpPr>
          <p:cNvPr id="17" name="Rectangle 16"/>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21</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DON'T SKIP THIS</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Receiver contact information</a:t>
            </a:r>
          </a:p>
        </p:txBody>
      </p:sp>
      <p:sp>
        <p:nvSpPr>
          <p:cNvPr id="9" name="TextBox 8"/>
          <p:cNvSpPr txBox="1"/>
          <p:nvPr/>
        </p:nvSpPr>
        <p:spPr>
          <a:xfrm>
            <a:off x="566928" y="1371600"/>
            <a:ext cx="11064240" cy="2286000"/>
          </a:xfrm>
          <a:prstGeom prst="rect">
            <a:avLst/>
          </a:prstGeom>
          <a:noFill/>
        </p:spPr>
        <p:txBody>
          <a:bodyPr wrap="square"/>
          <a:lstStyle/>
          <a:p>
            <a:pPr algn="l">
              <a:lnSpc>
                <a:spcPct val="115000"/>
              </a:lnSpc>
              <a:spcAft>
                <a:spcPts val="1200"/>
              </a:spcAft>
            </a:pPr>
            <a:r>
              <a:rPr sz="1600" b="0" i="0">
                <a:solidFill>
                  <a:srgbClr val="2B313A"/>
                </a:solidFill>
                <a:latin typeface="Helvetica Neue"/>
                <a:ea typeface="Noto Sans CJK SC"/>
                <a:cs typeface="Noto Sans CJK SC"/>
              </a:rPr>
              <a:t>Incorrect or missing receiver contact information is one of the single most common causes of delayed deliveries, and one of the easiest to prevent.</a:t>
            </a:r>
          </a:p>
          <a:p>
            <a:pPr algn="l">
              <a:lnSpc>
                <a:spcPct val="115000"/>
              </a:lnSpc>
              <a:spcAft>
                <a:spcPts val="0"/>
              </a:spcAft>
            </a:pPr>
            <a:r>
              <a:rPr sz="1600" b="0" i="0">
                <a:solidFill>
                  <a:srgbClr val="2B313A"/>
                </a:solidFill>
                <a:latin typeface="Helvetica Neue"/>
                <a:ea typeface="Noto Sans CJK SC"/>
                <a:cs typeface="Noto Sans CJK SC"/>
              </a:rPr>
              <a:t>The destination terminal frequently needs to reach the receiver before it can complete the last mile: to set a delivery appointment, confirm receiving hours, arrange a liftgate or limited-access service, or simply get directions to a hard-to-find site. If no one can be reached, the freight does not move. It waits at the terminal (accruing storage, Section 13) until contact is made.</a:t>
            </a:r>
          </a:p>
        </p:txBody>
      </p:sp>
      <p:sp>
        <p:nvSpPr>
          <p:cNvPr id="10" name="Rounded Rectangle 9"/>
          <p:cNvSpPr/>
          <p:nvPr/>
        </p:nvSpPr>
        <p:spPr>
          <a:xfrm>
            <a:off x="566928" y="3977639"/>
            <a:ext cx="11064240" cy="2194560"/>
          </a:xfrm>
          <a:prstGeom prst="roundRect">
            <a:avLst>
              <a:gd name="adj" fmla="val 2083"/>
            </a:avLst>
          </a:prstGeom>
          <a:solidFill>
            <a:srgbClr val="EEF8F1"/>
          </a:solidFill>
          <a:ln w="12700">
            <a:solidFill>
              <a:srgbClr val="47A3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4123943"/>
            <a:ext cx="91440" cy="91440"/>
          </a:xfrm>
          <a:prstGeom prst="roundRect">
            <a:avLst>
              <a:gd name="adj" fmla="val 10000"/>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4069079"/>
            <a:ext cx="10588752" cy="237744"/>
          </a:xfrm>
          <a:prstGeom prst="rect">
            <a:avLst/>
          </a:prstGeom>
          <a:noFill/>
        </p:spPr>
        <p:txBody>
          <a:bodyPr wrap="square"/>
          <a:lstStyle/>
          <a:p>
            <a:pPr algn="l">
              <a:spcBef>
                <a:spcPts val="0"/>
              </a:spcBef>
              <a:spcAft>
                <a:spcPts val="0"/>
              </a:spcAft>
            </a:pPr>
            <a:r>
              <a:rPr sz="1000" b="1" i="0">
                <a:solidFill>
                  <a:srgbClr val="3F8D51"/>
                </a:solidFill>
                <a:latin typeface="Helvetica Neue"/>
                <a:ea typeface="Noto Sans CJK SC"/>
                <a:cs typeface="Noto Sans CJK SC"/>
              </a:rPr>
              <a:t>WHAT GOOD CONTACT INFO LOOKS LIKE</a:t>
            </a:r>
          </a:p>
        </p:txBody>
      </p:sp>
      <p:sp>
        <p:nvSpPr>
          <p:cNvPr id="13" name="TextBox 12"/>
          <p:cNvSpPr txBox="1"/>
          <p:nvPr/>
        </p:nvSpPr>
        <p:spPr>
          <a:xfrm>
            <a:off x="731520" y="4306823"/>
            <a:ext cx="10735056" cy="177393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Provide a </a:t>
            </a:r>
            <a:r>
              <a:rPr sz="1300" b="1" i="0">
                <a:solidFill>
                  <a:srgbClr val="0B0E12"/>
                </a:solidFill>
                <a:latin typeface="Helvetica Neue"/>
                <a:ea typeface="Noto Sans CJK SC"/>
                <a:cs typeface="Noto Sans CJK SC"/>
              </a:rPr>
              <a:t>name, a phone number, and an email</a:t>
            </a:r>
            <a:r>
              <a:rPr sz="1300" b="0" i="0">
                <a:solidFill>
                  <a:srgbClr val="2B313A"/>
                </a:solidFill>
                <a:latin typeface="Helvetica Neue"/>
                <a:ea typeface="Noto Sans CJK SC"/>
                <a:cs typeface="Noto Sans CJK SC"/>
              </a:rPr>
              <a:t> for someone who can actually answer and authorize the delivery, not a generic main line. Double-check it at booking. A few seconds here routinely saves days of delay later.</a:t>
            </a:r>
          </a:p>
        </p:txBody>
      </p:sp>
      <p:sp>
        <p:nvSpPr>
          <p:cNvPr id="14" name="TextBox 13"/>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5" name="TextBox 14"/>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35 / 42</a:t>
            </a:r>
          </a:p>
        </p:txBody>
      </p:sp>
      <p:sp>
        <p:nvSpPr>
          <p:cNvPr id="16" name="Rectangle 15"/>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22</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REGULATED FREIGHT</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Hazardous materials (hazmat)</a:t>
            </a:r>
          </a:p>
        </p:txBody>
      </p:sp>
      <p:sp>
        <p:nvSpPr>
          <p:cNvPr id="9" name="TextBox 8"/>
          <p:cNvSpPr txBox="1"/>
          <p:nvPr/>
        </p:nvSpPr>
        <p:spPr>
          <a:xfrm>
            <a:off x="566928" y="1280160"/>
            <a:ext cx="11064240" cy="1051560"/>
          </a:xfrm>
          <a:prstGeom prst="rect">
            <a:avLst/>
          </a:prstGeom>
          <a:noFill/>
        </p:spPr>
        <p:txBody>
          <a:bodyPr wrap="square"/>
          <a:lstStyle/>
          <a:p>
            <a:pPr algn="l">
              <a:lnSpc>
                <a:spcPct val="115000"/>
              </a:lnSpc>
              <a:spcAft>
                <a:spcPts val="0"/>
              </a:spcAft>
            </a:pPr>
            <a:r>
              <a:rPr sz="1450" b="0" i="0">
                <a:solidFill>
                  <a:srgbClr val="2B313A"/>
                </a:solidFill>
                <a:latin typeface="Helvetica Neue"/>
                <a:ea typeface="Noto Sans CJK SC"/>
                <a:cs typeface="Noto Sans CJK SC"/>
              </a:rPr>
              <a:t>Hazmat shipments are federally regulated, and they only move smoothly when the paperwork is complete and correct. Missing or inaccurate information (a frequent issue with overseas shippers unfamiliar with U.S. rules) will stop a shipment cold and can create real safety and legal exposure.</a:t>
            </a:r>
          </a:p>
        </p:txBody>
      </p:sp>
      <p:sp>
        <p:nvSpPr>
          <p:cNvPr id="10" name="TextBox 9"/>
          <p:cNvSpPr txBox="1"/>
          <p:nvPr/>
        </p:nvSpPr>
        <p:spPr>
          <a:xfrm>
            <a:off x="566928" y="2423160"/>
            <a:ext cx="11064240" cy="2331720"/>
          </a:xfrm>
          <a:prstGeom prst="rect">
            <a:avLst/>
          </a:prstGeom>
          <a:noFill/>
        </p:spPr>
        <p:txBody>
          <a:bodyPr wrap="square"/>
          <a:lstStyle/>
          <a:p>
            <a:pPr algn="l">
              <a:spcBef>
                <a:spcPts val="0"/>
              </a:spcBef>
              <a:spcAft>
                <a:spcPts val="600"/>
              </a:spcAft>
            </a:pPr>
            <a:r>
              <a:rPr sz="1400" b="1" i="0">
                <a:solidFill>
                  <a:srgbClr val="0B0E12"/>
                </a:solidFill>
                <a:latin typeface="Helvetica Neue"/>
                <a:ea typeface="Noto Sans CJK SC"/>
                <a:cs typeface="Noto Sans CJK SC"/>
              </a:rPr>
              <a:t>To hand over hazmat freight to the carrier you must provide, at booking:</a:t>
            </a:r>
          </a:p>
          <a:p>
            <a:pPr algn="l">
              <a:lnSpc>
                <a:spcPct val="118000"/>
              </a:lnSpc>
              <a:spcAft>
                <a:spcPts val="600"/>
              </a:spcAft>
            </a:pPr>
            <a:r>
              <a:rPr sz="1400" b="0" i="0">
                <a:solidFill>
                  <a:srgbClr val="2B313A"/>
                </a:solidFill>
                <a:latin typeface="Helvetica Neue"/>
                <a:ea typeface="Noto Sans CJK SC"/>
                <a:cs typeface="Noto Sans CJK SC"/>
              </a:rPr>
              <a:t>•  The </a:t>
            </a:r>
            <a:r>
              <a:rPr sz="1400" b="1" i="0">
                <a:solidFill>
                  <a:srgbClr val="0B0E12"/>
                </a:solidFill>
                <a:latin typeface="Helvetica Neue"/>
                <a:ea typeface="Noto Sans CJK SC"/>
                <a:cs typeface="Noto Sans CJK SC"/>
              </a:rPr>
              <a:t>proper shipping name</a:t>
            </a:r>
            <a:r>
              <a:rPr sz="1400" b="0" i="0">
                <a:solidFill>
                  <a:srgbClr val="2B313A"/>
                </a:solidFill>
                <a:latin typeface="Helvetica Neue"/>
                <a:ea typeface="Noto Sans CJK SC"/>
                <a:cs typeface="Noto Sans CJK SC"/>
              </a:rPr>
              <a:t>, </a:t>
            </a:r>
            <a:r>
              <a:rPr sz="1400" b="1" i="0">
                <a:solidFill>
                  <a:srgbClr val="0B0E12"/>
                </a:solidFill>
                <a:latin typeface="Helvetica Neue"/>
                <a:ea typeface="Noto Sans CJK SC"/>
                <a:cs typeface="Noto Sans CJK SC"/>
              </a:rPr>
              <a:t>UN/NA number</a:t>
            </a:r>
            <a:r>
              <a:rPr sz="1400" b="0" i="0">
                <a:solidFill>
                  <a:srgbClr val="2B313A"/>
                </a:solidFill>
                <a:latin typeface="Helvetica Neue"/>
                <a:ea typeface="Noto Sans CJK SC"/>
                <a:cs typeface="Noto Sans CJK SC"/>
              </a:rPr>
              <a:t>, </a:t>
            </a:r>
            <a:r>
              <a:rPr sz="1400" b="1" i="0">
                <a:solidFill>
                  <a:srgbClr val="0B0E12"/>
                </a:solidFill>
                <a:latin typeface="Helvetica Neue"/>
                <a:ea typeface="Noto Sans CJK SC"/>
                <a:cs typeface="Noto Sans CJK SC"/>
              </a:rPr>
              <a:t>hazard class / division</a:t>
            </a:r>
            <a:r>
              <a:rPr sz="1400" b="0" i="0">
                <a:solidFill>
                  <a:srgbClr val="2B313A"/>
                </a:solidFill>
                <a:latin typeface="Helvetica Neue"/>
                <a:ea typeface="Noto Sans CJK SC"/>
                <a:cs typeface="Noto Sans CJK SC"/>
              </a:rPr>
              <a:t>, and </a:t>
            </a:r>
            <a:r>
              <a:rPr sz="1400" b="1" i="0">
                <a:solidFill>
                  <a:srgbClr val="0B0E12"/>
                </a:solidFill>
                <a:latin typeface="Helvetica Neue"/>
                <a:ea typeface="Noto Sans CJK SC"/>
                <a:cs typeface="Noto Sans CJK SC"/>
              </a:rPr>
              <a:t>packing group</a:t>
            </a:r>
            <a:r>
              <a:rPr sz="1400" b="0" i="0">
                <a:solidFill>
                  <a:srgbClr val="2B313A"/>
                </a:solidFill>
                <a:latin typeface="Helvetica Neue"/>
                <a:ea typeface="Noto Sans CJK SC"/>
                <a:cs typeface="Noto Sans CJK SC"/>
              </a:rPr>
              <a:t>.</a:t>
            </a:r>
          </a:p>
          <a:p>
            <a:pPr algn="l">
              <a:lnSpc>
                <a:spcPct val="118000"/>
              </a:lnSpc>
              <a:spcAft>
                <a:spcPts val="600"/>
              </a:spcAft>
            </a:pPr>
            <a:r>
              <a:rPr sz="1400" b="0" i="0">
                <a:solidFill>
                  <a:srgbClr val="2B313A"/>
                </a:solidFill>
                <a:latin typeface="Helvetica Neue"/>
                <a:ea typeface="Noto Sans CJK SC"/>
                <a:cs typeface="Noto Sans CJK SC"/>
              </a:rPr>
              <a:t>•  A </a:t>
            </a:r>
            <a:r>
              <a:rPr sz="1400" b="1" i="0">
                <a:solidFill>
                  <a:srgbClr val="0B0E12"/>
                </a:solidFill>
                <a:latin typeface="Helvetica Neue"/>
                <a:ea typeface="Noto Sans CJK SC"/>
                <a:cs typeface="Noto Sans CJK SC"/>
              </a:rPr>
              <a:t>hazmat-compliant Bill of Lading (BOL)</a:t>
            </a:r>
            <a:r>
              <a:rPr sz="1400" b="0" i="0">
                <a:solidFill>
                  <a:srgbClr val="2B313A"/>
                </a:solidFill>
                <a:latin typeface="Helvetica Neue"/>
                <a:ea typeface="Noto Sans CJK SC"/>
                <a:cs typeface="Noto Sans CJK SC"/>
              </a:rPr>
              <a:t> with a 24-hour </a:t>
            </a:r>
            <a:r>
              <a:rPr sz="1400" b="1" i="0">
                <a:solidFill>
                  <a:srgbClr val="0B0E12"/>
                </a:solidFill>
                <a:latin typeface="Helvetica Neue"/>
                <a:ea typeface="Noto Sans CJK SC"/>
                <a:cs typeface="Noto Sans CJK SC"/>
              </a:rPr>
              <a:t>emergency-response phone number</a:t>
            </a:r>
            <a:r>
              <a:rPr sz="1400" b="0" i="0">
                <a:solidFill>
                  <a:srgbClr val="2B313A"/>
                </a:solidFill>
                <a:latin typeface="Helvetica Neue"/>
                <a:ea typeface="Noto Sans CJK SC"/>
                <a:cs typeface="Noto Sans CJK SC"/>
              </a:rPr>
              <a:t>.</a:t>
            </a:r>
          </a:p>
          <a:p>
            <a:pPr algn="l">
              <a:lnSpc>
                <a:spcPct val="118000"/>
              </a:lnSpc>
              <a:spcAft>
                <a:spcPts val="600"/>
              </a:spcAft>
            </a:pPr>
            <a:r>
              <a:rPr sz="1400" b="0" i="0">
                <a:solidFill>
                  <a:srgbClr val="2B313A"/>
                </a:solidFill>
                <a:latin typeface="Helvetica Neue"/>
                <a:ea typeface="Noto Sans CJK SC"/>
                <a:cs typeface="Noto Sans CJK SC"/>
              </a:rPr>
              <a:t>•  Correct </a:t>
            </a:r>
            <a:r>
              <a:rPr sz="1400" b="1" i="0">
                <a:solidFill>
                  <a:srgbClr val="0B0E12"/>
                </a:solidFill>
                <a:latin typeface="Helvetica Neue"/>
                <a:ea typeface="Noto Sans CJK SC"/>
                <a:cs typeface="Noto Sans CJK SC"/>
              </a:rPr>
              <a:t>labels, markings, and placards</a:t>
            </a:r>
            <a:r>
              <a:rPr sz="1400" b="0" i="0">
                <a:solidFill>
                  <a:srgbClr val="2B313A"/>
                </a:solidFill>
                <a:latin typeface="Helvetica Neue"/>
                <a:ea typeface="Noto Sans CJK SC"/>
                <a:cs typeface="Noto Sans CJK SC"/>
              </a:rPr>
              <a:t>, and packaging that meets </a:t>
            </a:r>
            <a:r>
              <a:rPr sz="1400" b="1" i="0">
                <a:solidFill>
                  <a:srgbClr val="0B0E12"/>
                </a:solidFill>
                <a:latin typeface="Helvetica Neue"/>
                <a:ea typeface="Noto Sans CJK SC"/>
                <a:cs typeface="Noto Sans CJK SC"/>
              </a:rPr>
              <a:t>49 CFR</a:t>
            </a:r>
            <a:r>
              <a:rPr sz="1400" b="0" i="0">
                <a:solidFill>
                  <a:srgbClr val="2B313A"/>
                </a:solidFill>
                <a:latin typeface="Helvetica Neue"/>
                <a:ea typeface="Noto Sans CJK SC"/>
                <a:cs typeface="Noto Sans CJK SC"/>
              </a:rPr>
              <a:t> requirements.</a:t>
            </a:r>
          </a:p>
          <a:p>
            <a:pPr algn="l">
              <a:lnSpc>
                <a:spcPct val="118000"/>
              </a:lnSpc>
              <a:spcAft>
                <a:spcPts val="600"/>
              </a:spcAft>
            </a:pPr>
            <a:r>
              <a:rPr sz="1400" b="0" i="0">
                <a:solidFill>
                  <a:srgbClr val="2B313A"/>
                </a:solidFill>
                <a:latin typeface="Helvetica Neue"/>
                <a:ea typeface="Noto Sans CJK SC"/>
                <a:cs typeface="Noto Sans CJK SC"/>
              </a:rPr>
              <a:t>•  The current </a:t>
            </a:r>
            <a:r>
              <a:rPr sz="1400" b="1" i="0">
                <a:solidFill>
                  <a:srgbClr val="0B0E12"/>
                </a:solidFill>
                <a:latin typeface="Helvetica Neue"/>
                <a:ea typeface="Noto Sans CJK SC"/>
                <a:cs typeface="Noto Sans CJK SC"/>
              </a:rPr>
              <a:t>Safety Data Sheet (SDS)</a:t>
            </a:r>
            <a:r>
              <a:rPr sz="1400" b="0" i="0">
                <a:solidFill>
                  <a:srgbClr val="2B313A"/>
                </a:solidFill>
                <a:latin typeface="Helvetica Neue"/>
                <a:ea typeface="Noto Sans CJK SC"/>
                <a:cs typeface="Noto Sans CJK SC"/>
              </a:rPr>
              <a:t> for the commodity.</a:t>
            </a:r>
          </a:p>
        </p:txBody>
      </p:sp>
      <p:sp>
        <p:nvSpPr>
          <p:cNvPr id="11" name="Rounded Rectangle 10"/>
          <p:cNvSpPr/>
          <p:nvPr/>
        </p:nvSpPr>
        <p:spPr>
          <a:xfrm>
            <a:off x="566928" y="4846320"/>
            <a:ext cx="11064240" cy="1417320"/>
          </a:xfrm>
          <a:prstGeom prst="roundRect">
            <a:avLst>
              <a:gd name="adj" fmla="val 3225"/>
            </a:avLst>
          </a:prstGeom>
          <a:solidFill>
            <a:srgbClr val="FCEEEC"/>
          </a:solidFill>
          <a:ln w="12700">
            <a:solidFill>
              <a:srgbClr val="F1C9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4992624"/>
            <a:ext cx="91440" cy="91440"/>
          </a:xfrm>
          <a:prstGeom prst="roundRect">
            <a:avLst>
              <a:gd name="adj" fmla="val 10000"/>
            </a:avLst>
          </a:prstGeom>
          <a:solidFill>
            <a:srgbClr val="D645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4937760"/>
            <a:ext cx="10588752" cy="237744"/>
          </a:xfrm>
          <a:prstGeom prst="rect">
            <a:avLst/>
          </a:prstGeom>
          <a:noFill/>
        </p:spPr>
        <p:txBody>
          <a:bodyPr wrap="square"/>
          <a:lstStyle/>
          <a:p>
            <a:pPr algn="l">
              <a:spcBef>
                <a:spcPts val="0"/>
              </a:spcBef>
              <a:spcAft>
                <a:spcPts val="0"/>
              </a:spcAft>
            </a:pPr>
            <a:r>
              <a:rPr sz="1000" b="1" i="0">
                <a:solidFill>
                  <a:srgbClr val="D6453B"/>
                </a:solidFill>
                <a:latin typeface="Helvetica Neue"/>
                <a:ea typeface="Noto Sans CJK SC"/>
                <a:cs typeface="Noto Sans CJK SC"/>
              </a:rPr>
              <a:t>NEVER SHIP UNDECLARED</a:t>
            </a:r>
          </a:p>
        </p:txBody>
      </p:sp>
      <p:sp>
        <p:nvSpPr>
          <p:cNvPr id="14" name="TextBox 13"/>
          <p:cNvSpPr txBox="1"/>
          <p:nvPr/>
        </p:nvSpPr>
        <p:spPr>
          <a:xfrm>
            <a:off x="731520" y="5175504"/>
            <a:ext cx="10735056" cy="99669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Undeclared or misdeclared hazmat is a serious violation. It endangers dock and line-haul workers and carries significant fines. If you are unsure whether a commodity is regulated, treat it as hazmat until its SDS confirms otherwise. Not every carrier or lane accepts every hazard class, and a hazmat accessorial fee applies. Declare hazmat up front, every time.</a:t>
            </a:r>
          </a:p>
        </p:txBody>
      </p:sp>
      <p:sp>
        <p:nvSpPr>
          <p:cNvPr id="15" name="TextBox 14"/>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6" name="TextBox 15"/>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36 / 42</a:t>
            </a:r>
          </a:p>
        </p:txBody>
      </p:sp>
      <p:sp>
        <p:nvSpPr>
          <p:cNvPr id="17" name="Rectangle 16"/>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22</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REGULATED FREIGHT</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Restricted commodities: alcohol and nicotine</a:t>
            </a:r>
          </a:p>
        </p:txBody>
      </p:sp>
      <p:sp>
        <p:nvSpPr>
          <p:cNvPr id="9" name="TextBox 8"/>
          <p:cNvSpPr txBox="1"/>
          <p:nvPr/>
        </p:nvSpPr>
        <p:spPr>
          <a:xfrm>
            <a:off x="566928" y="1298448"/>
            <a:ext cx="11064240" cy="777240"/>
          </a:xfrm>
          <a:prstGeom prst="rect">
            <a:avLst/>
          </a:prstGeom>
          <a:noFill/>
        </p:spPr>
        <p:txBody>
          <a:bodyPr wrap="square"/>
          <a:lstStyle/>
          <a:p>
            <a:pPr algn="l">
              <a:spcBef>
                <a:spcPts val="0"/>
              </a:spcBef>
              <a:spcAft>
                <a:spcPts val="0"/>
              </a:spcAft>
            </a:pPr>
            <a:r>
              <a:rPr sz="1500" b="0" i="0">
                <a:solidFill>
                  <a:srgbClr val="2B313A"/>
                </a:solidFill>
                <a:latin typeface="Helvetica Neue"/>
                <a:ea typeface="Noto Sans CJK SC"/>
                <a:cs typeface="Noto Sans CJK SC"/>
              </a:rPr>
              <a:t>Not classic hazmat, but restricted all the same. Quoting the wrong carrier gets a shipment rejected at pickup or pulled mid-network.</a:t>
            </a:r>
          </a:p>
        </p:txBody>
      </p:sp>
      <p:sp>
        <p:nvSpPr>
          <p:cNvPr id="10" name="Rounded Rectangle 9"/>
          <p:cNvSpPr/>
          <p:nvPr/>
        </p:nvSpPr>
        <p:spPr>
          <a:xfrm>
            <a:off x="566928" y="2194560"/>
            <a:ext cx="5349240" cy="3063240"/>
          </a:xfrm>
          <a:prstGeom prst="roundRect">
            <a:avLst>
              <a:gd name="adj" fmla="val 1492"/>
            </a:avLst>
          </a:prstGeom>
          <a:solidFill>
            <a:srgbClr val="FFFFFF"/>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6" y="2340864"/>
            <a:ext cx="4946904" cy="329184"/>
          </a:xfrm>
          <a:prstGeom prst="rect">
            <a:avLst/>
          </a:prstGeom>
          <a:noFill/>
        </p:spPr>
        <p:txBody>
          <a:bodyPr wrap="square"/>
          <a:lstStyle/>
          <a:p>
            <a:pPr algn="l">
              <a:spcBef>
                <a:spcPts val="0"/>
              </a:spcBef>
              <a:spcAft>
                <a:spcPts val="0"/>
              </a:spcAft>
            </a:pPr>
            <a:r>
              <a:rPr sz="1500" b="1" i="0">
                <a:solidFill>
                  <a:srgbClr val="0B0E12"/>
                </a:solidFill>
                <a:latin typeface="Helvetica Neue"/>
                <a:ea typeface="Noto Sans CJK SC"/>
                <a:cs typeface="Noto Sans CJK SC"/>
              </a:rPr>
              <a:t>Alcohol (beer, wine, spirits)</a:t>
            </a:r>
          </a:p>
        </p:txBody>
      </p:sp>
      <p:sp>
        <p:nvSpPr>
          <p:cNvPr id="12" name="TextBox 11"/>
          <p:cNvSpPr txBox="1"/>
          <p:nvPr/>
        </p:nvSpPr>
        <p:spPr>
          <a:xfrm>
            <a:off x="768096" y="2670048"/>
            <a:ext cx="4946904" cy="2441448"/>
          </a:xfrm>
          <a:prstGeom prst="rect">
            <a:avLst/>
          </a:prstGeom>
          <a:noFill/>
        </p:spPr>
        <p:txBody>
          <a:bodyPr wrap="square"/>
          <a:lstStyle/>
          <a:p>
            <a:pPr algn="l">
              <a:lnSpc>
                <a:spcPct val="122000"/>
              </a:lnSpc>
              <a:spcAft>
                <a:spcPts val="0"/>
              </a:spcAft>
            </a:pPr>
            <a:r>
              <a:rPr sz="1350" b="0" i="0">
                <a:solidFill>
                  <a:srgbClr val="2B313A"/>
                </a:solidFill>
                <a:latin typeface="Helvetica Neue"/>
                <a:ea typeface="Noto Sans CJK SC"/>
                <a:cs typeface="Noto Sans CJK SC"/>
              </a:rPr>
              <a:t>Not every carrier is licensed to carry alcohol across all 48 contiguous states. Limit your carrier options to ones that accept it, or risk a pickup rejection.</a:t>
            </a:r>
          </a:p>
        </p:txBody>
      </p:sp>
      <p:sp>
        <p:nvSpPr>
          <p:cNvPr id="13" name="Rounded Rectangle 12"/>
          <p:cNvSpPr/>
          <p:nvPr/>
        </p:nvSpPr>
        <p:spPr>
          <a:xfrm>
            <a:off x="6263640" y="2194560"/>
            <a:ext cx="5349240" cy="3063240"/>
          </a:xfrm>
          <a:prstGeom prst="roundRect">
            <a:avLst>
              <a:gd name="adj" fmla="val 1492"/>
            </a:avLst>
          </a:prstGeom>
          <a:solidFill>
            <a:srgbClr val="FFFFFF"/>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64808" y="2340864"/>
            <a:ext cx="4946904" cy="329184"/>
          </a:xfrm>
          <a:prstGeom prst="rect">
            <a:avLst/>
          </a:prstGeom>
          <a:noFill/>
        </p:spPr>
        <p:txBody>
          <a:bodyPr wrap="square"/>
          <a:lstStyle/>
          <a:p>
            <a:pPr algn="l">
              <a:spcBef>
                <a:spcPts val="0"/>
              </a:spcBef>
              <a:spcAft>
                <a:spcPts val="0"/>
              </a:spcAft>
            </a:pPr>
            <a:r>
              <a:rPr sz="1500" b="1" i="0">
                <a:solidFill>
                  <a:srgbClr val="0B0E12"/>
                </a:solidFill>
                <a:latin typeface="Helvetica Neue"/>
                <a:ea typeface="Noto Sans CJK SC"/>
                <a:cs typeface="Noto Sans CJK SC"/>
              </a:rPr>
              <a:t>Nicotine, vapes and tobacco</a:t>
            </a:r>
          </a:p>
        </p:txBody>
      </p:sp>
      <p:sp>
        <p:nvSpPr>
          <p:cNvPr id="15" name="TextBox 14"/>
          <p:cNvSpPr txBox="1"/>
          <p:nvPr/>
        </p:nvSpPr>
        <p:spPr>
          <a:xfrm>
            <a:off x="6464808" y="2670048"/>
            <a:ext cx="4946904" cy="2441448"/>
          </a:xfrm>
          <a:prstGeom prst="rect">
            <a:avLst/>
          </a:prstGeom>
          <a:noFill/>
        </p:spPr>
        <p:txBody>
          <a:bodyPr wrap="square"/>
          <a:lstStyle/>
          <a:p>
            <a:pPr algn="l">
              <a:lnSpc>
                <a:spcPct val="122000"/>
              </a:lnSpc>
              <a:spcAft>
                <a:spcPts val="0"/>
              </a:spcAft>
            </a:pPr>
            <a:r>
              <a:rPr sz="1350" b="0" i="0">
                <a:solidFill>
                  <a:srgbClr val="2B313A"/>
                </a:solidFill>
                <a:latin typeface="Helvetica Neue"/>
                <a:ea typeface="Noto Sans CJK SC"/>
                <a:cs typeface="Noto Sans CJK SC"/>
              </a:rPr>
              <a:t>Many carriers have blacklisted nicotine-related freight (including coils, disposables, and packaging) from their networks. If a carrier finds it in their network, they will pull the shipment off their dock and require you to recover it, plus any resulting fees.</a:t>
            </a:r>
          </a:p>
        </p:txBody>
      </p:sp>
      <p:sp>
        <p:nvSpPr>
          <p:cNvPr id="16" name="Rounded Rectangle 15"/>
          <p:cNvSpPr/>
          <p:nvPr/>
        </p:nvSpPr>
        <p:spPr>
          <a:xfrm>
            <a:off x="566928" y="5440680"/>
            <a:ext cx="11064240" cy="822960"/>
          </a:xfrm>
          <a:prstGeom prst="roundRect">
            <a:avLst>
              <a:gd name="adj" fmla="val 5555"/>
            </a:avLst>
          </a:prstGeom>
          <a:solidFill>
            <a:srgbClr val="FDF6EC"/>
          </a:solidFill>
          <a:ln w="12700">
            <a:solidFill>
              <a:srgbClr val="F0DC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31520" y="5586984"/>
            <a:ext cx="91440" cy="91440"/>
          </a:xfrm>
          <a:prstGeom prst="roundRect">
            <a:avLst>
              <a:gd name="adj" fmla="val 10000"/>
            </a:avLst>
          </a:prstGeom>
          <a:solidFill>
            <a:srgbClr val="E08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96112" y="5532120"/>
            <a:ext cx="10588752" cy="237744"/>
          </a:xfrm>
          <a:prstGeom prst="rect">
            <a:avLst/>
          </a:prstGeom>
          <a:noFill/>
        </p:spPr>
        <p:txBody>
          <a:bodyPr wrap="square"/>
          <a:lstStyle/>
          <a:p>
            <a:pPr algn="l">
              <a:spcBef>
                <a:spcPts val="0"/>
              </a:spcBef>
              <a:spcAft>
                <a:spcPts val="0"/>
              </a:spcAft>
            </a:pPr>
            <a:r>
              <a:rPr sz="1000" b="1" i="0">
                <a:solidFill>
                  <a:srgbClr val="E0892B"/>
                </a:solidFill>
                <a:latin typeface="Helvetica Neue"/>
                <a:ea typeface="Noto Sans CJK SC"/>
                <a:cs typeface="Noto Sans CJK SC"/>
              </a:rPr>
              <a:t>LIMIT THE QUOTE</a:t>
            </a:r>
          </a:p>
        </p:txBody>
      </p:sp>
      <p:sp>
        <p:nvSpPr>
          <p:cNvPr id="19" name="TextBox 18"/>
          <p:cNvSpPr txBox="1"/>
          <p:nvPr/>
        </p:nvSpPr>
        <p:spPr>
          <a:xfrm>
            <a:off x="731520" y="5769864"/>
            <a:ext cx="10735056" cy="40233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Limit your quote to carriers that accept the commodity every time.</a:t>
            </a:r>
          </a:p>
        </p:txBody>
      </p:sp>
      <p:sp>
        <p:nvSpPr>
          <p:cNvPr id="20" name="TextBox 19"/>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21" name="TextBox 20"/>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37 / 42</a:t>
            </a:r>
          </a:p>
        </p:txBody>
      </p:sp>
      <p:sp>
        <p:nvSpPr>
          <p:cNvPr id="22" name="Rectangle 21"/>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23</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SHOW FREIGHT</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Trade-show and convention deliveries</a:t>
            </a:r>
          </a:p>
        </p:txBody>
      </p:sp>
      <p:sp>
        <p:nvSpPr>
          <p:cNvPr id="9" name="TextBox 8"/>
          <p:cNvSpPr txBox="1"/>
          <p:nvPr/>
        </p:nvSpPr>
        <p:spPr>
          <a:xfrm>
            <a:off x="566928" y="1280160"/>
            <a:ext cx="11064240" cy="502920"/>
          </a:xfrm>
          <a:prstGeom prst="rect">
            <a:avLst/>
          </a:prstGeom>
          <a:noFill/>
        </p:spPr>
        <p:txBody>
          <a:bodyPr wrap="square"/>
          <a:lstStyle/>
          <a:p>
            <a:pPr algn="l">
              <a:spcBef>
                <a:spcPts val="0"/>
              </a:spcBef>
              <a:spcAft>
                <a:spcPts val="0"/>
              </a:spcAft>
            </a:pPr>
            <a:r>
              <a:rPr sz="1500" b="0" i="0">
                <a:solidFill>
                  <a:srgbClr val="2B313A"/>
                </a:solidFill>
                <a:latin typeface="Helvetica Neue"/>
                <a:ea typeface="Noto Sans CJK SC"/>
                <a:cs typeface="Noto Sans CJK SC"/>
              </a:rPr>
              <a:t>Trade-show freight runs on a different set of rules than ordinary business delivery. There are two delivery paths, and choosing the right one matters.</a:t>
            </a:r>
          </a:p>
        </p:txBody>
      </p:sp>
      <p:sp>
        <p:nvSpPr>
          <p:cNvPr id="10" name="Rounded Rectangle 9"/>
          <p:cNvSpPr/>
          <p:nvPr/>
        </p:nvSpPr>
        <p:spPr>
          <a:xfrm>
            <a:off x="566928" y="1920240"/>
            <a:ext cx="5349240" cy="2606040"/>
          </a:xfrm>
          <a:prstGeom prst="roundRect">
            <a:avLst>
              <a:gd name="adj" fmla="val 1754"/>
            </a:avLst>
          </a:prstGeom>
          <a:solidFill>
            <a:srgbClr val="F3FBF7"/>
          </a:solidFill>
          <a:ln w="12700">
            <a:solidFill>
              <a:srgbClr val="BFE4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6" y="2066544"/>
            <a:ext cx="4946904" cy="329184"/>
          </a:xfrm>
          <a:prstGeom prst="rect">
            <a:avLst/>
          </a:prstGeom>
          <a:noFill/>
        </p:spPr>
        <p:txBody>
          <a:bodyPr wrap="square"/>
          <a:lstStyle/>
          <a:p>
            <a:pPr algn="l">
              <a:spcBef>
                <a:spcPts val="0"/>
              </a:spcBef>
              <a:spcAft>
                <a:spcPts val="0"/>
              </a:spcAft>
            </a:pPr>
            <a:r>
              <a:rPr sz="1500" b="1" i="0">
                <a:solidFill>
                  <a:srgbClr val="15784F"/>
                </a:solidFill>
                <a:latin typeface="Helvetica Neue"/>
                <a:ea typeface="Noto Sans CJK SC"/>
                <a:cs typeface="Noto Sans CJK SC"/>
              </a:rPr>
              <a:t>Advance warehouse</a:t>
            </a:r>
          </a:p>
        </p:txBody>
      </p:sp>
      <p:sp>
        <p:nvSpPr>
          <p:cNvPr id="12" name="TextBox 11"/>
          <p:cNvSpPr txBox="1"/>
          <p:nvPr/>
        </p:nvSpPr>
        <p:spPr>
          <a:xfrm>
            <a:off x="768096" y="2395728"/>
            <a:ext cx="4946904" cy="1984248"/>
          </a:xfrm>
          <a:prstGeom prst="rect">
            <a:avLst/>
          </a:prstGeom>
          <a:noFill/>
        </p:spPr>
        <p:txBody>
          <a:bodyPr wrap="square"/>
          <a:lstStyle/>
          <a:p>
            <a:pPr algn="l">
              <a:lnSpc>
                <a:spcPct val="122000"/>
              </a:lnSpc>
              <a:spcAft>
                <a:spcPts val="0"/>
              </a:spcAft>
            </a:pPr>
            <a:r>
              <a:rPr sz="1350" b="0" i="0">
                <a:solidFill>
                  <a:srgbClr val="2B313A"/>
                </a:solidFill>
                <a:latin typeface="Helvetica Neue"/>
                <a:ea typeface="Noto Sans CJK SC"/>
                <a:cs typeface="Noto Sans CJK SC"/>
              </a:rPr>
              <a:t>Ship </a:t>
            </a:r>
            <a:r>
              <a:rPr sz="1350" b="1" i="0">
                <a:solidFill>
                  <a:srgbClr val="0B0E12"/>
                </a:solidFill>
                <a:latin typeface="Helvetica Neue"/>
                <a:ea typeface="Noto Sans CJK SC"/>
                <a:cs typeface="Noto Sans CJK SC"/>
              </a:rPr>
              <a:t>early</a:t>
            </a:r>
            <a:r>
              <a:rPr sz="1350" b="0" i="0">
                <a:solidFill>
                  <a:srgbClr val="2B313A"/>
                </a:solidFill>
                <a:latin typeface="Helvetica Neue"/>
                <a:ea typeface="Noto Sans CJK SC"/>
                <a:cs typeface="Noto Sans CJK SC"/>
              </a:rPr>
              <a:t> (often up to ~30 days ahead) to the show's advance warehouse. The official show contractor (for example Freeman or GES) receives, stores, and then moves your freight to your booth for move-in. Timing is forgiving. </a:t>
            </a:r>
            <a:r>
              <a:rPr sz="1350" b="1" i="0">
                <a:solidFill>
                  <a:srgbClr val="0B0E12"/>
                </a:solidFill>
                <a:latin typeface="Helvetica Neue"/>
                <a:ea typeface="Noto Sans CJK SC"/>
                <a:cs typeface="Noto Sans CJK SC"/>
              </a:rPr>
              <a:t>The safer choice for LTL.</a:t>
            </a:r>
          </a:p>
        </p:txBody>
      </p:sp>
      <p:sp>
        <p:nvSpPr>
          <p:cNvPr id="13" name="Rounded Rectangle 12"/>
          <p:cNvSpPr/>
          <p:nvPr/>
        </p:nvSpPr>
        <p:spPr>
          <a:xfrm>
            <a:off x="6263640" y="1920240"/>
            <a:ext cx="5349240" cy="2606040"/>
          </a:xfrm>
          <a:prstGeom prst="roundRect">
            <a:avLst>
              <a:gd name="adj" fmla="val 1754"/>
            </a:avLst>
          </a:prstGeom>
          <a:solidFill>
            <a:srgbClr val="FDF3F2"/>
          </a:solidFill>
          <a:ln w="12700">
            <a:solidFill>
              <a:srgbClr val="F1C9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64808" y="2066544"/>
            <a:ext cx="4946904" cy="329184"/>
          </a:xfrm>
          <a:prstGeom prst="rect">
            <a:avLst/>
          </a:prstGeom>
          <a:noFill/>
        </p:spPr>
        <p:txBody>
          <a:bodyPr wrap="square"/>
          <a:lstStyle/>
          <a:p>
            <a:pPr algn="l">
              <a:spcBef>
                <a:spcPts val="0"/>
              </a:spcBef>
              <a:spcAft>
                <a:spcPts val="0"/>
              </a:spcAft>
            </a:pPr>
            <a:r>
              <a:rPr sz="1500" b="1" i="0">
                <a:solidFill>
                  <a:srgbClr val="B4392F"/>
                </a:solidFill>
                <a:latin typeface="Helvetica Neue"/>
                <a:ea typeface="Noto Sans CJK SC"/>
                <a:cs typeface="Noto Sans CJK SC"/>
              </a:rPr>
              <a:t>Direct to show site</a:t>
            </a:r>
          </a:p>
        </p:txBody>
      </p:sp>
      <p:sp>
        <p:nvSpPr>
          <p:cNvPr id="15" name="TextBox 14"/>
          <p:cNvSpPr txBox="1"/>
          <p:nvPr/>
        </p:nvSpPr>
        <p:spPr>
          <a:xfrm>
            <a:off x="6464808" y="2395728"/>
            <a:ext cx="4946904" cy="1984248"/>
          </a:xfrm>
          <a:prstGeom prst="rect">
            <a:avLst/>
          </a:prstGeom>
          <a:noFill/>
        </p:spPr>
        <p:txBody>
          <a:bodyPr wrap="square"/>
          <a:lstStyle/>
          <a:p>
            <a:pPr algn="l">
              <a:lnSpc>
                <a:spcPct val="122000"/>
              </a:lnSpc>
              <a:spcAft>
                <a:spcPts val="0"/>
              </a:spcAft>
            </a:pPr>
            <a:r>
              <a:rPr sz="1350" b="0" i="0">
                <a:solidFill>
                  <a:srgbClr val="2B313A"/>
                </a:solidFill>
                <a:latin typeface="Helvetica Neue"/>
                <a:ea typeface="Noto Sans CJK SC"/>
                <a:cs typeface="Noto Sans CJK SC"/>
              </a:rPr>
              <a:t>Freight goes to the venue only during a narrow, </a:t>
            </a:r>
            <a:r>
              <a:rPr sz="1350" b="1" i="0">
                <a:solidFill>
                  <a:srgbClr val="0B0E12"/>
                </a:solidFill>
                <a:latin typeface="Helvetica Neue"/>
                <a:ea typeface="Noto Sans CJK SC"/>
                <a:cs typeface="Noto Sans CJK SC"/>
              </a:rPr>
              <a:t>assigned target date and time</a:t>
            </a:r>
            <a:r>
              <a:rPr sz="1350" b="0" i="0">
                <a:solidFill>
                  <a:srgbClr val="2B313A"/>
                </a:solidFill>
                <a:latin typeface="Helvetica Neue"/>
                <a:ea typeface="Noto Sans CJK SC"/>
                <a:cs typeface="Noto Sans CJK SC"/>
              </a:rPr>
              <a:t> during move-in. Trucks check in at a </a:t>
            </a:r>
            <a:r>
              <a:rPr sz="1350" b="1" i="0">
                <a:solidFill>
                  <a:srgbClr val="0B0E12"/>
                </a:solidFill>
                <a:latin typeface="Helvetica Neue"/>
                <a:ea typeface="Noto Sans CJK SC"/>
                <a:cs typeface="Noto Sans CJK SC"/>
              </a:rPr>
              <a:t>marshalling yard</a:t>
            </a:r>
            <a:r>
              <a:rPr sz="1350" b="0" i="0">
                <a:solidFill>
                  <a:srgbClr val="2B313A"/>
                </a:solidFill>
                <a:latin typeface="Helvetica Neue"/>
                <a:ea typeface="Noto Sans CJK SC"/>
                <a:cs typeface="Noto Sans CJK SC"/>
              </a:rPr>
              <a:t> and are released by target time. Miss the window and freight is refused or rerouted, at your expense.</a:t>
            </a:r>
          </a:p>
        </p:txBody>
      </p:sp>
      <p:sp>
        <p:nvSpPr>
          <p:cNvPr id="16" name="TextBox 15"/>
          <p:cNvSpPr txBox="1"/>
          <p:nvPr/>
        </p:nvSpPr>
        <p:spPr>
          <a:xfrm>
            <a:off x="566928" y="4709160"/>
            <a:ext cx="11064240" cy="1554480"/>
          </a:xfrm>
          <a:prstGeom prst="rect">
            <a:avLst/>
          </a:prstGeom>
          <a:noFill/>
        </p:spPr>
        <p:txBody>
          <a:bodyPr wrap="square"/>
          <a:lstStyle/>
          <a:p>
            <a:pPr algn="l">
              <a:lnSpc>
                <a:spcPct val="115000"/>
              </a:lnSpc>
              <a:spcAft>
                <a:spcPts val="0"/>
              </a:spcAft>
            </a:pPr>
            <a:r>
              <a:rPr sz="1450" b="0" i="0">
                <a:solidFill>
                  <a:srgbClr val="2B313A"/>
                </a:solidFill>
                <a:latin typeface="Helvetica Neue"/>
                <a:ea typeface="Noto Sans CJK SC"/>
                <a:cs typeface="Noto Sans CJK SC"/>
              </a:rPr>
              <a:t>Expect an </a:t>
            </a:r>
            <a:r>
              <a:rPr sz="1450" b="1" i="0">
                <a:solidFill>
                  <a:srgbClr val="0B0E12"/>
                </a:solidFill>
                <a:latin typeface="Helvetica Neue"/>
                <a:ea typeface="Noto Sans CJK SC"/>
                <a:cs typeface="Noto Sans CJK SC"/>
              </a:rPr>
              <a:t>exhibitor kit</a:t>
            </a:r>
            <a:r>
              <a:rPr sz="1450" b="0" i="0">
                <a:solidFill>
                  <a:srgbClr val="2B313A"/>
                </a:solidFill>
                <a:latin typeface="Helvetica Neue"/>
                <a:ea typeface="Noto Sans CJK SC"/>
                <a:cs typeface="Noto Sans CJK SC"/>
              </a:rPr>
              <a:t>, a general contractor, and </a:t>
            </a:r>
            <a:r>
              <a:rPr sz="1450" b="1" i="0">
                <a:solidFill>
                  <a:srgbClr val="0B0E12"/>
                </a:solidFill>
                <a:latin typeface="Helvetica Neue"/>
                <a:ea typeface="Noto Sans CJK SC"/>
                <a:cs typeface="Noto Sans CJK SC"/>
              </a:rPr>
              <a:t>drayage / material-handling</a:t>
            </a:r>
            <a:r>
              <a:rPr sz="1450" b="0" i="0">
                <a:solidFill>
                  <a:srgbClr val="2B313A"/>
                </a:solidFill>
                <a:latin typeface="Helvetica Neue"/>
                <a:ea typeface="Noto Sans CJK SC"/>
                <a:cs typeface="Noto Sans CJK SC"/>
              </a:rPr>
              <a:t> fees billed by weight (so a </a:t>
            </a:r>
            <a:r>
              <a:rPr sz="1450" b="1" i="0">
                <a:solidFill>
                  <a:srgbClr val="0B0E12"/>
                </a:solidFill>
                <a:latin typeface="Helvetica Neue"/>
                <a:ea typeface="Noto Sans CJK SC"/>
                <a:cs typeface="Noto Sans CJK SC"/>
              </a:rPr>
              <a:t>certified weight</a:t>
            </a:r>
            <a:r>
              <a:rPr sz="1450" b="0" i="0">
                <a:solidFill>
                  <a:srgbClr val="2B313A"/>
                </a:solidFill>
                <a:latin typeface="Helvetica Neue"/>
                <a:ea typeface="Noto Sans CJK SC"/>
                <a:cs typeface="Noto Sans CJK SC"/>
              </a:rPr>
              <a:t> matters). </a:t>
            </a:r>
            <a:r>
              <a:rPr sz="1450" b="1" i="0">
                <a:solidFill>
                  <a:srgbClr val="0B0E12"/>
                </a:solidFill>
                <a:latin typeface="Helvetica Neue"/>
                <a:ea typeface="Noto Sans CJK SC"/>
                <a:cs typeface="Noto Sans CJK SC"/>
              </a:rPr>
              <a:t>Target dates are rarely negotiable.</a:t>
            </a:r>
            <a:r>
              <a:rPr sz="1450" b="0" i="0">
                <a:solidFill>
                  <a:srgbClr val="2B313A"/>
                </a:solidFill>
                <a:latin typeface="Helvetica Neue"/>
                <a:ea typeface="Noto Sans CJK SC"/>
                <a:cs typeface="Noto Sans CJK SC"/>
              </a:rPr>
              <a:t> Because LTL adds handling and timing variability, the advance warehouse is almost always the right call for show freight.</a:t>
            </a:r>
          </a:p>
        </p:txBody>
      </p:sp>
      <p:sp>
        <p:nvSpPr>
          <p:cNvPr id="17" name="TextBox 16"/>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8" name="TextBox 17"/>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38 / 42</a:t>
            </a:r>
          </a:p>
        </p:txBody>
      </p:sp>
      <p:sp>
        <p:nvSpPr>
          <p:cNvPr id="19" name="Rectangle 18"/>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24</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THE CASE FOR A BROKER</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Why shipping through Mothership wins</a:t>
            </a:r>
          </a:p>
        </p:txBody>
      </p:sp>
      <p:sp>
        <p:nvSpPr>
          <p:cNvPr id="9" name="TextBox 8"/>
          <p:cNvSpPr txBox="1"/>
          <p:nvPr/>
        </p:nvSpPr>
        <p:spPr>
          <a:xfrm>
            <a:off x="566928" y="1298448"/>
            <a:ext cx="11064240" cy="1417320"/>
          </a:xfrm>
          <a:prstGeom prst="rect">
            <a:avLst/>
          </a:prstGeom>
          <a:noFill/>
        </p:spPr>
        <p:txBody>
          <a:bodyPr wrap="square"/>
          <a:lstStyle/>
          <a:p>
            <a:pPr algn="l">
              <a:lnSpc>
                <a:spcPct val="115000"/>
              </a:lnSpc>
              <a:spcAft>
                <a:spcPts val="0"/>
              </a:spcAft>
            </a:pPr>
            <a:r>
              <a:rPr sz="1500" b="0" i="0">
                <a:solidFill>
                  <a:srgbClr val="2B313A"/>
                </a:solidFill>
                <a:latin typeface="Helvetica Neue"/>
                <a:ea typeface="Noto Sans CJK SC"/>
                <a:cs typeface="Noto Sans CJK SC"/>
              </a:rPr>
              <a:t>It can seem like going direct to a carrier should be cheaper. In practice, the opposite is true, for a structural reason: </a:t>
            </a:r>
            <a:r>
              <a:rPr sz="1500" b="1" i="0">
                <a:solidFill>
                  <a:srgbClr val="0B0E12"/>
                </a:solidFill>
                <a:latin typeface="Helvetica Neue"/>
                <a:ea typeface="Noto Sans CJK SC"/>
                <a:cs typeface="Noto Sans CJK SC"/>
              </a:rPr>
              <a:t>aggregation</a:t>
            </a:r>
            <a:r>
              <a:rPr sz="1500" b="0" i="0">
                <a:solidFill>
                  <a:srgbClr val="2B313A"/>
                </a:solidFill>
                <a:latin typeface="Helvetica Neue"/>
                <a:ea typeface="Noto Sans CJK SC"/>
                <a:cs typeface="Noto Sans CJK SC"/>
              </a:rPr>
              <a:t>. Mothership pools the freight of a very large number of shippers. That combined volume is many times larger than what any single business brings to a carrier. That scale buys two things you cannot get on your own:</a:t>
            </a:r>
          </a:p>
        </p:txBody>
      </p:sp>
      <p:sp>
        <p:nvSpPr>
          <p:cNvPr id="10" name="Rounded Rectangle 9"/>
          <p:cNvSpPr/>
          <p:nvPr/>
        </p:nvSpPr>
        <p:spPr>
          <a:xfrm>
            <a:off x="566928" y="2880360"/>
            <a:ext cx="5349240" cy="2011680"/>
          </a:xfrm>
          <a:prstGeom prst="roundRect">
            <a:avLst>
              <a:gd name="adj" fmla="val 2272"/>
            </a:avLst>
          </a:prstGeom>
          <a:solidFill>
            <a:srgbClr val="F3FBF7"/>
          </a:solidFill>
          <a:ln w="12700">
            <a:solidFill>
              <a:srgbClr val="BFE4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6" y="3026664"/>
            <a:ext cx="4946904" cy="329184"/>
          </a:xfrm>
          <a:prstGeom prst="rect">
            <a:avLst/>
          </a:prstGeom>
          <a:noFill/>
        </p:spPr>
        <p:txBody>
          <a:bodyPr wrap="square"/>
          <a:lstStyle/>
          <a:p>
            <a:pPr algn="l">
              <a:spcBef>
                <a:spcPts val="0"/>
              </a:spcBef>
              <a:spcAft>
                <a:spcPts val="0"/>
              </a:spcAft>
            </a:pPr>
            <a:r>
              <a:rPr sz="1500" b="1" i="0">
                <a:solidFill>
                  <a:srgbClr val="15784F"/>
                </a:solidFill>
                <a:latin typeface="Helvetica Neue"/>
                <a:ea typeface="Noto Sans CJK SC"/>
                <a:cs typeface="Noto Sans CJK SC"/>
              </a:rPr>
              <a:t>Deeper discounts</a:t>
            </a:r>
          </a:p>
        </p:txBody>
      </p:sp>
      <p:sp>
        <p:nvSpPr>
          <p:cNvPr id="12" name="TextBox 11"/>
          <p:cNvSpPr txBox="1"/>
          <p:nvPr/>
        </p:nvSpPr>
        <p:spPr>
          <a:xfrm>
            <a:off x="768096" y="3355848"/>
            <a:ext cx="4946904" cy="1389888"/>
          </a:xfrm>
          <a:prstGeom prst="rect">
            <a:avLst/>
          </a:prstGeom>
          <a:noFill/>
        </p:spPr>
        <p:txBody>
          <a:bodyPr wrap="square"/>
          <a:lstStyle/>
          <a:p>
            <a:pPr algn="l">
              <a:lnSpc>
                <a:spcPct val="122000"/>
              </a:lnSpc>
              <a:spcAft>
                <a:spcPts val="0"/>
              </a:spcAft>
            </a:pPr>
            <a:r>
              <a:rPr sz="1350" b="0" i="0">
                <a:solidFill>
                  <a:srgbClr val="2B313A"/>
                </a:solidFill>
                <a:latin typeface="Helvetica Neue"/>
                <a:ea typeface="Noto Sans CJK SC"/>
                <a:cs typeface="Noto Sans CJK SC"/>
              </a:rPr>
              <a:t>Pre-negotiated tariffs built on aggregate volume beat the rates an individual shipper can command.</a:t>
            </a:r>
          </a:p>
        </p:txBody>
      </p:sp>
      <p:sp>
        <p:nvSpPr>
          <p:cNvPr id="13" name="Rounded Rectangle 12"/>
          <p:cNvSpPr/>
          <p:nvPr/>
        </p:nvSpPr>
        <p:spPr>
          <a:xfrm>
            <a:off x="6263640" y="2880360"/>
            <a:ext cx="5349240" cy="2011680"/>
          </a:xfrm>
          <a:prstGeom prst="roundRect">
            <a:avLst>
              <a:gd name="adj" fmla="val 2272"/>
            </a:avLst>
          </a:prstGeom>
          <a:solidFill>
            <a:srgbClr val="F3FBF7"/>
          </a:solidFill>
          <a:ln w="12700">
            <a:solidFill>
              <a:srgbClr val="BFE4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64808" y="3026664"/>
            <a:ext cx="4946904" cy="329184"/>
          </a:xfrm>
          <a:prstGeom prst="rect">
            <a:avLst/>
          </a:prstGeom>
          <a:noFill/>
        </p:spPr>
        <p:txBody>
          <a:bodyPr wrap="square"/>
          <a:lstStyle/>
          <a:p>
            <a:pPr algn="l">
              <a:spcBef>
                <a:spcPts val="0"/>
              </a:spcBef>
              <a:spcAft>
                <a:spcPts val="0"/>
              </a:spcAft>
            </a:pPr>
            <a:r>
              <a:rPr sz="1500" b="1" i="0">
                <a:solidFill>
                  <a:srgbClr val="15784F"/>
                </a:solidFill>
                <a:latin typeface="Helvetica Neue"/>
                <a:ea typeface="Noto Sans CJK SC"/>
                <a:cs typeface="Noto Sans CJK SC"/>
              </a:rPr>
              <a:t>Better service and accountability</a:t>
            </a:r>
          </a:p>
        </p:txBody>
      </p:sp>
      <p:sp>
        <p:nvSpPr>
          <p:cNvPr id="15" name="TextBox 14"/>
          <p:cNvSpPr txBox="1"/>
          <p:nvPr/>
        </p:nvSpPr>
        <p:spPr>
          <a:xfrm>
            <a:off x="6464808" y="3355848"/>
            <a:ext cx="4946904" cy="1389888"/>
          </a:xfrm>
          <a:prstGeom prst="rect">
            <a:avLst/>
          </a:prstGeom>
          <a:noFill/>
        </p:spPr>
        <p:txBody>
          <a:bodyPr wrap="square"/>
          <a:lstStyle/>
          <a:p>
            <a:pPr algn="l">
              <a:lnSpc>
                <a:spcPct val="122000"/>
              </a:lnSpc>
              <a:spcAft>
                <a:spcPts val="0"/>
              </a:spcAft>
            </a:pPr>
            <a:r>
              <a:rPr sz="1350" b="0" i="0">
                <a:solidFill>
                  <a:srgbClr val="2B313A"/>
                </a:solidFill>
                <a:latin typeface="Helvetica Neue"/>
                <a:ea typeface="Noto Sans CJK SC"/>
                <a:cs typeface="Noto Sans CJK SC"/>
              </a:rPr>
              <a:t>If a carrier causes a problem, the cost of losing Mothership's book of business dwarfs the cost of losing any one shipper, so issues get prioritized.</a:t>
            </a:r>
          </a:p>
        </p:txBody>
      </p:sp>
      <p:sp>
        <p:nvSpPr>
          <p:cNvPr id="16" name="TextBox 15"/>
          <p:cNvSpPr txBox="1"/>
          <p:nvPr/>
        </p:nvSpPr>
        <p:spPr>
          <a:xfrm>
            <a:off x="566928" y="5074920"/>
            <a:ext cx="11064240" cy="1188720"/>
          </a:xfrm>
          <a:prstGeom prst="rect">
            <a:avLst/>
          </a:prstGeom>
          <a:noFill/>
        </p:spPr>
        <p:txBody>
          <a:bodyPr wrap="square"/>
          <a:lstStyle/>
          <a:p>
            <a:pPr algn="l">
              <a:lnSpc>
                <a:spcPct val="115000"/>
              </a:lnSpc>
              <a:spcAft>
                <a:spcPts val="0"/>
              </a:spcAft>
            </a:pPr>
            <a:r>
              <a:rPr sz="1500" b="0" i="0">
                <a:solidFill>
                  <a:srgbClr val="2B313A"/>
                </a:solidFill>
                <a:latin typeface="Helvetica Neue"/>
                <a:ea typeface="Noto Sans CJK SC"/>
                <a:cs typeface="Noto Sans CJK SC"/>
              </a:rPr>
              <a:t>The same logic applies across LTL and FTL: a broker with real scale gets you </a:t>
            </a:r>
            <a:r>
              <a:rPr sz="1500" b="1" i="0">
                <a:solidFill>
                  <a:srgbClr val="0B0E12"/>
                </a:solidFill>
                <a:latin typeface="Helvetica Neue"/>
                <a:ea typeface="Noto Sans CJK SC"/>
                <a:cs typeface="Noto Sans CJK SC"/>
              </a:rPr>
              <a:t>better prices and better service</a:t>
            </a:r>
            <a:r>
              <a:rPr sz="1500" b="0" i="0">
                <a:solidFill>
                  <a:srgbClr val="2B313A"/>
                </a:solidFill>
                <a:latin typeface="Helvetica Neue"/>
                <a:ea typeface="Noto Sans CJK SC"/>
                <a:cs typeface="Noto Sans CJK SC"/>
              </a:rPr>
              <a:t> than going direct, with none of the long-term contracts. That is the whole idea behind Mothership.</a:t>
            </a:r>
          </a:p>
        </p:txBody>
      </p:sp>
      <p:sp>
        <p:nvSpPr>
          <p:cNvPr id="17" name="TextBox 16"/>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8" name="TextBox 17"/>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39 / 42</a:t>
            </a:r>
          </a:p>
        </p:txBody>
      </p:sp>
      <p:sp>
        <p:nvSpPr>
          <p:cNvPr id="19" name="Rectangle 18"/>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25</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BEFORE EVERY SHIPMENT</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The expectation-setting checklist</a:t>
            </a:r>
          </a:p>
        </p:txBody>
      </p:sp>
      <p:sp>
        <p:nvSpPr>
          <p:cNvPr id="9" name="TextBox 8"/>
          <p:cNvSpPr txBox="1"/>
          <p:nvPr/>
        </p:nvSpPr>
        <p:spPr>
          <a:xfrm>
            <a:off x="566928" y="1261872"/>
            <a:ext cx="11064240" cy="411480"/>
          </a:xfrm>
          <a:prstGeom prst="rect">
            <a:avLst/>
          </a:prstGeom>
          <a:noFill/>
        </p:spPr>
        <p:txBody>
          <a:bodyPr wrap="square"/>
          <a:lstStyle/>
          <a:p>
            <a:pPr algn="l">
              <a:spcBef>
                <a:spcPts val="0"/>
              </a:spcBef>
              <a:spcAft>
                <a:spcPts val="0"/>
              </a:spcAft>
            </a:pPr>
            <a:r>
              <a:rPr sz="1400" b="0" i="0">
                <a:solidFill>
                  <a:srgbClr val="2B313A"/>
                </a:solidFill>
                <a:latin typeface="Helvetica Neue"/>
                <a:ea typeface="Noto Sans CJK SC"/>
                <a:cs typeface="Noto Sans CJK SC"/>
              </a:rPr>
              <a:t>Run this list before you book, and share the relevant parts with your customer (the person receiving the freight).</a:t>
            </a:r>
          </a:p>
        </p:txBody>
      </p:sp>
      <p:sp>
        <p:nvSpPr>
          <p:cNvPr id="10" name="TextBox 9"/>
          <p:cNvSpPr txBox="1"/>
          <p:nvPr/>
        </p:nvSpPr>
        <p:spPr>
          <a:xfrm>
            <a:off x="566928" y="1737360"/>
            <a:ext cx="11064240" cy="4526280"/>
          </a:xfrm>
          <a:prstGeom prst="rect">
            <a:avLst/>
          </a:prstGeom>
          <a:noFill/>
        </p:spPr>
        <p:txBody>
          <a:bodyPr wrap="square"/>
          <a:lstStyle/>
          <a:p>
            <a:pPr algn="l">
              <a:lnSpc>
                <a:spcPct val="118000"/>
              </a:lnSpc>
              <a:spcAft>
                <a:spcPts val="8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Measure and weigh precisely</a:t>
            </a:r>
            <a:r>
              <a:rPr sz="1450" b="0" i="0">
                <a:solidFill>
                  <a:srgbClr val="2B313A"/>
                </a:solidFill>
                <a:latin typeface="Helvetica Neue"/>
                <a:ea typeface="Noto Sans CJK SC"/>
                <a:cs typeface="Noto Sans CJK SC"/>
              </a:rPr>
              <a:t> after palletizing and wrapping (including overhang) to prevent reclassifications and rebills.</a:t>
            </a:r>
          </a:p>
          <a:p>
            <a:pPr algn="l">
              <a:lnSpc>
                <a:spcPct val="118000"/>
              </a:lnSpc>
              <a:spcAft>
                <a:spcPts val="8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Describe the commodity accurately</a:t>
            </a:r>
            <a:r>
              <a:rPr sz="1450" b="0" i="0">
                <a:solidFill>
                  <a:srgbClr val="2B313A"/>
                </a:solidFill>
                <a:latin typeface="Helvetica Neue"/>
                <a:ea typeface="Noto Sans CJK SC"/>
                <a:cs typeface="Noto Sans CJK SC"/>
              </a:rPr>
              <a:t> and note stackability; let the platform handle class/NMFC.</a:t>
            </a:r>
          </a:p>
          <a:p>
            <a:pPr algn="l">
              <a:lnSpc>
                <a:spcPct val="118000"/>
              </a:lnSpc>
              <a:spcAft>
                <a:spcPts val="8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Declare every accessorial</a:t>
            </a:r>
            <a:r>
              <a:rPr sz="1450" b="0" i="0">
                <a:solidFill>
                  <a:srgbClr val="2B313A"/>
                </a:solidFill>
                <a:latin typeface="Helvetica Neue"/>
                <a:ea typeface="Noto Sans CJK SC"/>
                <a:cs typeface="Noto Sans CJK SC"/>
              </a:rPr>
              <a:t> up front: liftgate, residential, limited access, inside delivery, delivery appointment, call-before.</a:t>
            </a:r>
          </a:p>
          <a:p>
            <a:pPr algn="l">
              <a:lnSpc>
                <a:spcPct val="118000"/>
              </a:lnSpc>
              <a:spcAft>
                <a:spcPts val="8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Confirm the final delivery address</a:t>
            </a:r>
            <a:r>
              <a:rPr sz="1450" b="0" i="0">
                <a:solidFill>
                  <a:srgbClr val="2B313A"/>
                </a:solidFill>
                <a:latin typeface="Helvetica Neue"/>
                <a:ea typeface="Noto Sans CJK SC"/>
                <a:cs typeface="Noto Sans CJK SC"/>
              </a:rPr>
              <a:t> before booking. Mid-transit reconsignments are slow and costly (Section 20).</a:t>
            </a:r>
          </a:p>
          <a:p>
            <a:pPr algn="l">
              <a:lnSpc>
                <a:spcPct val="118000"/>
              </a:lnSpc>
              <a:spcAft>
                <a:spcPts val="8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Give complete receiver contact info</a:t>
            </a:r>
            <a:r>
              <a:rPr sz="1450" b="0" i="0">
                <a:solidFill>
                  <a:srgbClr val="2B313A"/>
                </a:solidFill>
                <a:latin typeface="Helvetica Neue"/>
                <a:ea typeface="Noto Sans CJK SC"/>
                <a:cs typeface="Noto Sans CJK SC"/>
              </a:rPr>
              <a:t> (name, phone, email) so the terminal can schedule and deliver (Section 21).</a:t>
            </a:r>
          </a:p>
          <a:p>
            <a:pPr algn="l">
              <a:lnSpc>
                <a:spcPct val="118000"/>
              </a:lnSpc>
              <a:spcAft>
                <a:spcPts val="8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Ship on the Mothership Bill of Lading (BOL)</a:t>
            </a:r>
            <a:r>
              <a:rPr sz="1450" b="0" i="0">
                <a:solidFill>
                  <a:srgbClr val="2B313A"/>
                </a:solidFill>
                <a:latin typeface="Helvetica Neue"/>
                <a:ea typeface="Noto Sans CJK SC"/>
                <a:cs typeface="Noto Sans CJK SC"/>
              </a:rPr>
              <a:t> so tracking flows back to you and the quoted rate is honored.</a:t>
            </a:r>
          </a:p>
          <a:p>
            <a:pPr algn="l">
              <a:lnSpc>
                <a:spcPct val="118000"/>
              </a:lnSpc>
              <a:spcAft>
                <a:spcPts val="800"/>
              </a:spcAft>
            </a:pPr>
            <a:r>
              <a:rPr sz="1450" b="0" i="0">
                <a:solidFill>
                  <a:srgbClr val="2B313A"/>
                </a:solidFill>
                <a:latin typeface="Helvetica Neue"/>
                <a:ea typeface="Noto Sans CJK SC"/>
                <a:cs typeface="Noto Sans CJK SC"/>
              </a:rPr>
              <a:t>•  </a:t>
            </a:r>
            <a:r>
              <a:rPr sz="1450" b="1" i="0">
                <a:solidFill>
                  <a:srgbClr val="0B0E12"/>
                </a:solidFill>
                <a:latin typeface="Helvetica Neue"/>
                <a:ea typeface="Noto Sans CJK SC"/>
                <a:cs typeface="Noto Sans CJK SC"/>
              </a:rPr>
              <a:t>Declare hazmat fully:</a:t>
            </a:r>
            <a:r>
              <a:rPr sz="1450" b="0" i="0">
                <a:solidFill>
                  <a:srgbClr val="2B313A"/>
                </a:solidFill>
                <a:latin typeface="Helvetica Neue"/>
                <a:ea typeface="Noto Sans CJK SC"/>
                <a:cs typeface="Noto Sans CJK SC"/>
              </a:rPr>
              <a:t> UN number, class, packing group, Safety Data Sheet (SDS) and emergency contact (Section 22).</a:t>
            </a:r>
          </a:p>
        </p:txBody>
      </p:sp>
      <p:sp>
        <p:nvSpPr>
          <p:cNvPr id="11" name="TextBox 10"/>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2" name="TextBox 11"/>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40 / 42</a:t>
            </a:r>
          </a:p>
        </p:txBody>
      </p:sp>
      <p:sp>
        <p:nvSpPr>
          <p:cNvPr id="13" name="Rectangle 12"/>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Helvetica Neue"/>
                <a:ea typeface="Noto Sans CJK SC"/>
                <a:cs typeface="Noto Sans CJK SC"/>
              </a:rPr>
              <a:t>25</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Helvetica Neue"/>
                <a:ea typeface="Noto Sans CJK SC"/>
                <a:cs typeface="Noto Sans CJK SC"/>
              </a:rPr>
              <a:t>BEFORE EVERY SHIPMENT</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600" b="1" i="0">
                <a:solidFill>
                  <a:srgbClr val="0B0E12"/>
                </a:solidFill>
                <a:latin typeface="Helvetica Neue"/>
                <a:ea typeface="Noto Sans CJK SC"/>
                <a:cs typeface="Noto Sans CJK SC"/>
              </a:rPr>
              <a:t>The expectation-setting checklist (continued)</a:t>
            </a:r>
          </a:p>
        </p:txBody>
      </p:sp>
      <p:sp>
        <p:nvSpPr>
          <p:cNvPr id="9" name="TextBox 8"/>
          <p:cNvSpPr txBox="1"/>
          <p:nvPr/>
        </p:nvSpPr>
        <p:spPr>
          <a:xfrm>
            <a:off x="566928" y="1298448"/>
            <a:ext cx="11064240" cy="3977639"/>
          </a:xfrm>
          <a:prstGeom prst="rect">
            <a:avLst/>
          </a:prstGeom>
          <a:noFill/>
        </p:spPr>
        <p:txBody>
          <a:bodyPr wrap="square"/>
          <a:lstStyle/>
          <a:p>
            <a:pPr algn="l">
              <a:lnSpc>
                <a:spcPct val="118000"/>
              </a:lnSpc>
              <a:spcAft>
                <a:spcPts val="700"/>
              </a:spcAft>
            </a:pPr>
            <a:r>
              <a:rPr sz="1400" b="0" i="0">
                <a:solidFill>
                  <a:srgbClr val="2B313A"/>
                </a:solidFill>
                <a:latin typeface="Helvetica Neue"/>
                <a:ea typeface="Noto Sans CJK SC"/>
                <a:cs typeface="Noto Sans CJK SC"/>
              </a:rPr>
              <a:t>•  </a:t>
            </a:r>
            <a:r>
              <a:rPr sz="1400" b="1" i="0">
                <a:solidFill>
                  <a:srgbClr val="0B0E12"/>
                </a:solidFill>
                <a:latin typeface="Helvetica Neue"/>
                <a:ea typeface="Noto Sans CJK SC"/>
                <a:cs typeface="Noto Sans CJK SC"/>
              </a:rPr>
              <a:t>Confirm dock/forklift availability</a:t>
            </a:r>
            <a:r>
              <a:rPr sz="1400" b="0" i="0">
                <a:solidFill>
                  <a:srgbClr val="2B313A"/>
                </a:solidFill>
                <a:latin typeface="Helvetica Neue"/>
                <a:ea typeface="Noto Sans CJK SC"/>
                <a:cs typeface="Noto Sans CJK SC"/>
              </a:rPr>
              <a:t> at both ends; add a liftgate if either lacks one.</a:t>
            </a:r>
          </a:p>
          <a:p>
            <a:pPr algn="l">
              <a:lnSpc>
                <a:spcPct val="118000"/>
              </a:lnSpc>
              <a:spcAft>
                <a:spcPts val="700"/>
              </a:spcAft>
            </a:pPr>
            <a:r>
              <a:rPr sz="1400" b="0" i="0">
                <a:solidFill>
                  <a:srgbClr val="2B313A"/>
                </a:solidFill>
                <a:latin typeface="Helvetica Neue"/>
                <a:ea typeface="Noto Sans CJK SC"/>
                <a:cs typeface="Noto Sans CJK SC"/>
              </a:rPr>
              <a:t>•  </a:t>
            </a:r>
            <a:r>
              <a:rPr sz="1400" b="1" i="0">
                <a:solidFill>
                  <a:srgbClr val="0B0E12"/>
                </a:solidFill>
                <a:latin typeface="Helvetica Neue"/>
                <a:ea typeface="Noto Sans CJK SC"/>
                <a:cs typeface="Noto Sans CJK SC"/>
              </a:rPr>
              <a:t>Keep shipments within standard LTL:</a:t>
            </a:r>
            <a:r>
              <a:rPr sz="1400" b="0" i="0">
                <a:solidFill>
                  <a:srgbClr val="2B313A"/>
                </a:solidFill>
                <a:latin typeface="Helvetica Neue"/>
                <a:ea typeface="Noto Sans CJK SC"/>
                <a:cs typeface="Noto Sans CJK SC"/>
              </a:rPr>
              <a:t> up to </a:t>
            </a:r>
            <a:r>
              <a:rPr sz="1400" b="1" i="0">
                <a:solidFill>
                  <a:srgbClr val="0B0E12"/>
                </a:solidFill>
                <a:latin typeface="Helvetica Neue"/>
                <a:ea typeface="Noto Sans CJK SC"/>
                <a:cs typeface="Noto Sans CJK SC"/>
              </a:rPr>
              <a:t>10 pallets</a:t>
            </a:r>
            <a:r>
              <a:rPr sz="1400" b="0" i="0">
                <a:solidFill>
                  <a:srgbClr val="2B313A"/>
                </a:solidFill>
                <a:latin typeface="Helvetica Neue"/>
                <a:ea typeface="Noto Sans CJK SC"/>
                <a:cs typeface="Noto Sans CJK SC"/>
              </a:rPr>
              <a:t> (and roughly 12 linear ft / 750 cubic feet); split same-lane, same-day hand-overs (tenders) so they do not combine and re-rate. Larger freight moves as full truckload (FTL).</a:t>
            </a:r>
          </a:p>
          <a:p>
            <a:pPr algn="l">
              <a:lnSpc>
                <a:spcPct val="118000"/>
              </a:lnSpc>
              <a:spcAft>
                <a:spcPts val="700"/>
              </a:spcAft>
            </a:pPr>
            <a:r>
              <a:rPr sz="1400" b="0" i="0">
                <a:solidFill>
                  <a:srgbClr val="2B313A"/>
                </a:solidFill>
                <a:latin typeface="Helvetica Neue"/>
                <a:ea typeface="Noto Sans CJK SC"/>
                <a:cs typeface="Noto Sans CJK SC"/>
              </a:rPr>
              <a:t>•  </a:t>
            </a:r>
            <a:r>
              <a:rPr sz="1400" b="1" i="0">
                <a:solidFill>
                  <a:srgbClr val="0B0E12"/>
                </a:solidFill>
                <a:latin typeface="Helvetica Neue"/>
                <a:ea typeface="Noto Sans CJK SC"/>
                <a:cs typeface="Noto Sans CJK SC"/>
              </a:rPr>
              <a:t>Stage freight before the pickup window</a:t>
            </a:r>
            <a:r>
              <a:rPr sz="1400" b="0" i="0">
                <a:solidFill>
                  <a:srgbClr val="2B313A"/>
                </a:solidFill>
                <a:latin typeface="Helvetica Neue"/>
                <a:ea typeface="Noto Sans CJK SC"/>
                <a:cs typeface="Noto Sans CJK SC"/>
              </a:rPr>
              <a:t> opens; request pickups early with a wide window.</a:t>
            </a:r>
          </a:p>
          <a:p>
            <a:pPr algn="l">
              <a:lnSpc>
                <a:spcPct val="118000"/>
              </a:lnSpc>
              <a:spcAft>
                <a:spcPts val="700"/>
              </a:spcAft>
            </a:pPr>
            <a:r>
              <a:rPr sz="1400" b="0" i="0">
                <a:solidFill>
                  <a:srgbClr val="2B313A"/>
                </a:solidFill>
                <a:latin typeface="Helvetica Neue"/>
                <a:ea typeface="Noto Sans CJK SC"/>
                <a:cs typeface="Noto Sans CJK SC"/>
              </a:rPr>
              <a:t>•  </a:t>
            </a:r>
            <a:r>
              <a:rPr sz="1400" b="1" i="0">
                <a:solidFill>
                  <a:srgbClr val="0B0E12"/>
                </a:solidFill>
                <a:latin typeface="Helvetica Neue"/>
                <a:ea typeface="Noto Sans CJK SC"/>
                <a:cs typeface="Noto Sans CJK SC"/>
              </a:rPr>
              <a:t>Set transit expectations in business days.</a:t>
            </a:r>
            <a:r>
              <a:rPr sz="1400" b="0" i="0">
                <a:solidFill>
                  <a:srgbClr val="2B313A"/>
                </a:solidFill>
                <a:latin typeface="Helvetica Neue"/>
                <a:ea typeface="Noto Sans CJK SC"/>
                <a:cs typeface="Noto Sans CJK SC"/>
              </a:rPr>
              <a:t> Pickup day does not count, weekends are not transit days; choose guaranteed service when a date is critical.</a:t>
            </a:r>
          </a:p>
          <a:p>
            <a:pPr algn="l">
              <a:lnSpc>
                <a:spcPct val="118000"/>
              </a:lnSpc>
              <a:spcAft>
                <a:spcPts val="700"/>
              </a:spcAft>
            </a:pPr>
            <a:r>
              <a:rPr sz="1400" b="0" i="0">
                <a:solidFill>
                  <a:srgbClr val="2B313A"/>
                </a:solidFill>
                <a:latin typeface="Helvetica Neue"/>
                <a:ea typeface="Noto Sans CJK SC"/>
                <a:cs typeface="Noto Sans CJK SC"/>
              </a:rPr>
              <a:t>•  </a:t>
            </a:r>
            <a:r>
              <a:rPr sz="1400" b="1" i="0">
                <a:solidFill>
                  <a:srgbClr val="0B0E12"/>
                </a:solidFill>
                <a:latin typeface="Helvetica Neue"/>
                <a:ea typeface="Noto Sans CJK SC"/>
                <a:cs typeface="Noto Sans CJK SC"/>
              </a:rPr>
              <a:t>Expect scan-by-scan status updates</a:t>
            </a:r>
            <a:r>
              <a:rPr sz="1400" b="0" i="0">
                <a:solidFill>
                  <a:srgbClr val="2B313A"/>
                </a:solidFill>
                <a:latin typeface="Helvetica Neue"/>
                <a:ea typeface="Noto Sans CJK SC"/>
                <a:cs typeface="Noto Sans CJK SC"/>
              </a:rPr>
              <a:t>, updated once or twice a day. The platform shows the same data the carrier has.</a:t>
            </a:r>
          </a:p>
          <a:p>
            <a:pPr algn="l">
              <a:lnSpc>
                <a:spcPct val="118000"/>
              </a:lnSpc>
              <a:spcAft>
                <a:spcPts val="700"/>
              </a:spcAft>
            </a:pPr>
            <a:r>
              <a:rPr sz="1400" b="0" i="0">
                <a:solidFill>
                  <a:srgbClr val="2B313A"/>
                </a:solidFill>
                <a:latin typeface="Helvetica Neue"/>
                <a:ea typeface="Noto Sans CJK SC"/>
                <a:cs typeface="Noto Sans CJK SC"/>
              </a:rPr>
              <a:t>•  </a:t>
            </a:r>
            <a:r>
              <a:rPr sz="1400" b="1" i="0">
                <a:solidFill>
                  <a:srgbClr val="0B0E12"/>
                </a:solidFill>
                <a:latin typeface="Helvetica Neue"/>
                <a:ea typeface="Noto Sans CJK SC"/>
                <a:cs typeface="Noto Sans CJK SC"/>
              </a:rPr>
              <a:t>Inspect and note at delivery</a:t>
            </a:r>
            <a:r>
              <a:rPr sz="1400" b="0" i="0">
                <a:solidFill>
                  <a:srgbClr val="2B313A"/>
                </a:solidFill>
                <a:latin typeface="Helvetica Neue"/>
                <a:ea typeface="Noto Sans CJK SC"/>
                <a:cs typeface="Noto Sans CJK SC"/>
              </a:rPr>
              <a:t> before signing; keep the Bill of Lading (BOL), proof of delivery (POD), invoice and photos for any claim.</a:t>
            </a:r>
          </a:p>
          <a:p>
            <a:pPr algn="l">
              <a:lnSpc>
                <a:spcPct val="118000"/>
              </a:lnSpc>
              <a:spcAft>
                <a:spcPts val="700"/>
              </a:spcAft>
            </a:pPr>
            <a:r>
              <a:rPr sz="1400" b="0" i="0">
                <a:solidFill>
                  <a:srgbClr val="2B313A"/>
                </a:solidFill>
                <a:latin typeface="Helvetica Neue"/>
                <a:ea typeface="Noto Sans CJK SC"/>
                <a:cs typeface="Noto Sans CJK SC"/>
              </a:rPr>
              <a:t>•  </a:t>
            </a:r>
            <a:r>
              <a:rPr sz="1400" b="1" i="0">
                <a:solidFill>
                  <a:srgbClr val="0B0E12"/>
                </a:solidFill>
                <a:latin typeface="Helvetica Neue"/>
                <a:ea typeface="Noto Sans CJK SC"/>
                <a:cs typeface="Noto Sans CJK SC"/>
              </a:rPr>
              <a:t>Consider FreightProtect</a:t>
            </a:r>
            <a:r>
              <a:rPr sz="1400" b="0" i="0">
                <a:solidFill>
                  <a:srgbClr val="2B313A"/>
                </a:solidFill>
                <a:latin typeface="Helvetica Neue"/>
                <a:ea typeface="Noto Sans CJK SC"/>
                <a:cs typeface="Noto Sans CJK SC"/>
              </a:rPr>
              <a:t> whenever cargo value exceeds standard carrier liability.</a:t>
            </a:r>
          </a:p>
        </p:txBody>
      </p:sp>
      <p:sp>
        <p:nvSpPr>
          <p:cNvPr id="10" name="Rounded Rectangle 9"/>
          <p:cNvSpPr/>
          <p:nvPr/>
        </p:nvSpPr>
        <p:spPr>
          <a:xfrm>
            <a:off x="566928" y="5349240"/>
            <a:ext cx="11064240" cy="1005840"/>
          </a:xfrm>
          <a:prstGeom prst="roundRect">
            <a:avLst>
              <a:gd name="adj" fmla="val 4545"/>
            </a:avLst>
          </a:prstGeom>
          <a:solidFill>
            <a:srgbClr val="EEF8F1"/>
          </a:solidFill>
          <a:ln w="12700">
            <a:solidFill>
              <a:srgbClr val="47A3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5495544"/>
            <a:ext cx="91440" cy="91440"/>
          </a:xfrm>
          <a:prstGeom prst="roundRect">
            <a:avLst>
              <a:gd name="adj" fmla="val 10000"/>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5440680"/>
            <a:ext cx="10588752" cy="237744"/>
          </a:xfrm>
          <a:prstGeom prst="rect">
            <a:avLst/>
          </a:prstGeom>
          <a:noFill/>
        </p:spPr>
        <p:txBody>
          <a:bodyPr wrap="square"/>
          <a:lstStyle/>
          <a:p>
            <a:pPr algn="l">
              <a:spcBef>
                <a:spcPts val="0"/>
              </a:spcBef>
              <a:spcAft>
                <a:spcPts val="0"/>
              </a:spcAft>
            </a:pPr>
            <a:r>
              <a:rPr sz="1000" b="1" i="0">
                <a:solidFill>
                  <a:srgbClr val="3F8D51"/>
                </a:solidFill>
                <a:latin typeface="Helvetica Neue"/>
                <a:ea typeface="Noto Sans CJK SC"/>
                <a:cs typeface="Noto Sans CJK SC"/>
              </a:rPr>
              <a:t>HOW YOU WIN AT LTL</a:t>
            </a:r>
          </a:p>
        </p:txBody>
      </p:sp>
      <p:sp>
        <p:nvSpPr>
          <p:cNvPr id="13" name="TextBox 12"/>
          <p:cNvSpPr txBox="1"/>
          <p:nvPr/>
        </p:nvSpPr>
        <p:spPr>
          <a:xfrm>
            <a:off x="731520" y="5678424"/>
            <a:ext cx="10735056" cy="585216"/>
          </a:xfrm>
          <a:prstGeom prst="rect">
            <a:avLst/>
          </a:prstGeom>
          <a:noFill/>
        </p:spPr>
        <p:txBody>
          <a:bodyPr wrap="square"/>
          <a:lstStyle/>
          <a:p>
            <a:pPr algn="l">
              <a:lnSpc>
                <a:spcPct val="120000"/>
              </a:lnSpc>
              <a:spcAft>
                <a:spcPts val="0"/>
              </a:spcAft>
            </a:pPr>
            <a:r>
              <a:rPr sz="1300" b="0" i="0">
                <a:solidFill>
                  <a:srgbClr val="2B313A"/>
                </a:solidFill>
                <a:latin typeface="Helvetica Neue"/>
                <a:ea typeface="Noto Sans CJK SC"/>
                <a:cs typeface="Noto Sans CJK SC"/>
              </a:rPr>
              <a:t>Set the expectations properly with your customer upfront, prepare the freight, and let the network do what it is engineered to do.</a:t>
            </a:r>
          </a:p>
        </p:txBody>
      </p:sp>
      <p:sp>
        <p:nvSpPr>
          <p:cNvPr id="14" name="TextBox 13"/>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Helvetica Neue"/>
                <a:ea typeface="Noto Sans CJK SC"/>
                <a:cs typeface="Noto Sans CJK SC"/>
              </a:rPr>
              <a:t>mothership.com/ltl-guide</a:t>
            </a:r>
          </a:p>
        </p:txBody>
      </p:sp>
      <p:sp>
        <p:nvSpPr>
          <p:cNvPr id="15" name="TextBox 14"/>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Helvetica Neue"/>
                <a:ea typeface="Noto Sans CJK SC"/>
                <a:cs typeface="Noto Sans CJK SC"/>
              </a:rPr>
              <a:t>2026.1   41 / 42</a:t>
            </a:r>
          </a:p>
        </p:txBody>
      </p:sp>
      <p:sp>
        <p:nvSpPr>
          <p:cNvPr id="16" name="Rectangle 15"/>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hero-bg.png"/>
          <p:cNvPicPr>
            <a:picLocks noChangeAspect="1"/>
          </p:cNvPicPr>
          <p:nvPr/>
        </p:nvPicPr>
        <p:blipFill>
          <a:blip r:embed="rId2"/>
          <a:stretch>
            <a:fillRect/>
          </a:stretch>
        </p:blipFill>
        <p:spPr>
          <a:xfrm>
            <a:off x="0" y="0"/>
            <a:ext cx="12191999" cy="6858000"/>
          </a:xfrm>
          <a:prstGeom prst="rect">
            <a:avLst/>
          </a:prstGeom>
        </p:spPr>
      </p:pic>
      <p:pic>
        <p:nvPicPr>
          <p:cNvPr id="3" name="Picture 2" descr="logo-white.png"/>
          <p:cNvPicPr>
            <a:picLocks noChangeAspect="1"/>
          </p:cNvPicPr>
          <p:nvPr/>
        </p:nvPicPr>
        <p:blipFill>
          <a:blip r:embed="rId3"/>
          <a:stretch>
            <a:fillRect/>
          </a:stretch>
        </p:blipFill>
        <p:spPr>
          <a:xfrm>
            <a:off x="566928" y="384048"/>
            <a:ext cx="2167666" cy="237744"/>
          </a:xfrm>
          <a:prstGeom prst="rect">
            <a:avLst/>
          </a:prstGeom>
        </p:spPr>
      </p:pic>
      <p:sp>
        <p:nvSpPr>
          <p:cNvPr id="4" name="TextBox 3"/>
          <p:cNvSpPr txBox="1"/>
          <p:nvPr/>
        </p:nvSpPr>
        <p:spPr>
          <a:xfrm>
            <a:off x="566928" y="1051560"/>
            <a:ext cx="11064240" cy="365760"/>
          </a:xfrm>
          <a:prstGeom prst="rect">
            <a:avLst/>
          </a:prstGeom>
          <a:noFill/>
        </p:spPr>
        <p:txBody>
          <a:bodyPr wrap="square"/>
          <a:lstStyle/>
          <a:p>
            <a:pPr algn="l">
              <a:spcBef>
                <a:spcPts val="0"/>
              </a:spcBef>
              <a:spcAft>
                <a:spcPts val="0"/>
              </a:spcAft>
            </a:pPr>
            <a:r>
              <a:rPr sz="2600" b="1" i="0">
                <a:solidFill>
                  <a:srgbClr val="FFFFFF"/>
                </a:solidFill>
                <a:latin typeface="Helvetica Neue"/>
                <a:ea typeface="Noto Sans CJK SC"/>
                <a:cs typeface="Noto Sans CJK SC"/>
              </a:rPr>
              <a:t>Sources, dating, and legal</a:t>
            </a:r>
          </a:p>
        </p:txBody>
      </p:sp>
      <p:sp>
        <p:nvSpPr>
          <p:cNvPr id="5" name="TextBox 4"/>
          <p:cNvSpPr txBox="1"/>
          <p:nvPr/>
        </p:nvSpPr>
        <p:spPr>
          <a:xfrm>
            <a:off x="566928" y="1554480"/>
            <a:ext cx="11064240" cy="4434840"/>
          </a:xfrm>
          <a:prstGeom prst="rect">
            <a:avLst/>
          </a:prstGeom>
          <a:noFill/>
        </p:spPr>
        <p:txBody>
          <a:bodyPr wrap="square"/>
          <a:lstStyle/>
          <a:p>
            <a:pPr algn="l">
              <a:spcBef>
                <a:spcPts val="0"/>
              </a:spcBef>
              <a:spcAft>
                <a:spcPts val="1000"/>
              </a:spcAft>
            </a:pPr>
            <a:r>
              <a:rPr sz="1400" b="0" i="0">
                <a:solidFill>
                  <a:srgbClr val="C9D2DF"/>
                </a:solidFill>
                <a:latin typeface="Helvetica Neue"/>
                <a:ea typeface="Noto Sans CJK SC"/>
                <a:cs typeface="Noto Sans CJK SC"/>
              </a:rPr>
              <a:t>Reliable, tech-powered LTL logistics, delivered by the most helpful humans. This Standard Operating Procedure is provided to Mothership customers as general guidance on how the U.S. less-than-truckload industry operates. Specific limits, fees, free-time allowances and liability amounts vary by carrier and are governed by each carrier's current rules tariff.</a:t>
            </a:r>
          </a:p>
          <a:p>
            <a:pPr algn="l">
              <a:spcBef>
                <a:spcPts val="0"/>
              </a:spcBef>
              <a:spcAft>
                <a:spcPts val="1000"/>
              </a:spcAft>
            </a:pPr>
            <a:r>
              <a:rPr sz="1300" b="0" i="0">
                <a:solidFill>
                  <a:srgbClr val="8B97AA"/>
                </a:solidFill>
                <a:latin typeface="Helvetica Neue"/>
                <a:ea typeface="Noto Sans CJK SC"/>
                <a:cs typeface="Noto Sans CJK SC"/>
              </a:rPr>
              <a:t>SOURCES AND DATING: Revenue: SJ Consulting / Logistics Management, 2024, including fuel surcharge. Classification: NMFTA Docket 2025-1, effective Jul 19, 2025. Claims timelines: Carmack Amendment / 49 CFR. Equipment, accessorial, volume, detention and storage figures are typical industry ranges and vary by carrier tariff. Verify carrier-specific specifications before booking.</a:t>
            </a:r>
          </a:p>
          <a:p>
            <a:pPr algn="l">
              <a:spcBef>
                <a:spcPts val="0"/>
              </a:spcBef>
              <a:spcAft>
                <a:spcPts val="0"/>
              </a:spcAft>
            </a:pPr>
            <a:r>
              <a:rPr sz="1300" b="0" i="0">
                <a:solidFill>
                  <a:srgbClr val="8B97AA"/>
                </a:solidFill>
                <a:latin typeface="Helvetica Neue"/>
                <a:ea typeface="Noto Sans CJK SC"/>
                <a:cs typeface="Noto Sans CJK SC"/>
              </a:rPr>
              <a:t>All trucking services are provided by Mothership Technologies, Inc., a licensed property broker regulated by the United States Federal Motor Carrier Safety Administration (USDOT #3029631, MC #38682-B). All transactions are subject to the General Terms of Service, Shipper Terms of Service, Concluding Terms of Service, and the Privacy Policy. All product and company names are trademarks or registered trademarks of their respective holders; their use does not imply affiliation or endorsement. Copyright 2026 Mothership Technologies, Inc.</a:t>
            </a:r>
          </a:p>
        </p:txBody>
      </p:sp>
      <p:sp>
        <p:nvSpPr>
          <p:cNvPr id="6" name="TextBox 5"/>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7E8BA0"/>
                </a:solidFill>
                <a:latin typeface="Helvetica Neue"/>
                <a:ea typeface="Noto Sans CJK SC"/>
                <a:cs typeface="Noto Sans CJK SC"/>
              </a:rPr>
              <a:t>mothership.com/ltl-guide</a:t>
            </a:r>
          </a:p>
        </p:txBody>
      </p:sp>
      <p:sp>
        <p:nvSpPr>
          <p:cNvPr id="7" name="TextBox 6"/>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7E8BA0"/>
                </a:solidFill>
                <a:latin typeface="Helvetica Neue"/>
                <a:ea typeface="Noto Sans CJK SC"/>
                <a:cs typeface="Noto Sans CJK SC"/>
              </a:rPr>
              <a:t>2026.1   42 / 42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Complete Guide to Shipping less-than-truckload (LTL) in the US</dc:title>
  <dc:subject>Mothership customer operating guide · Version 2026.1</dc:subject>
  <dc:creator>Mothership Technologies, Inc.</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Standard Operating Procedure</cp:category>
</cp:coreProperties>
</file>